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11" r:id="rId4"/>
    <p:sldId id="306" r:id="rId5"/>
    <p:sldId id="312" r:id="rId6"/>
    <p:sldId id="304" r:id="rId7"/>
    <p:sldId id="278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133E98-A200-464F-B6A6-F20B493FC06D}">
          <p14:sldIdLst>
            <p14:sldId id="256"/>
            <p14:sldId id="308"/>
            <p14:sldId id="311"/>
            <p14:sldId id="306"/>
            <p14:sldId id="312"/>
            <p14:sldId id="304"/>
          </p14:sldIdLst>
        </p14:section>
        <p14:section name="Untitled Section" id="{E3AE0E0C-70CA-41B0-A6FF-78F3EE22687E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092" userDrawn="1">
          <p15:clr>
            <a:srgbClr val="A4A3A4"/>
          </p15:clr>
        </p15:guide>
        <p15:guide id="2" pos="492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Butler" initials="TB" lastIdx="1" clrIdx="0">
    <p:extLst>
      <p:ext uri="{19B8F6BF-5375-455C-9EA6-DF929625EA0E}">
        <p15:presenceInfo xmlns:p15="http://schemas.microsoft.com/office/powerpoint/2012/main" userId="S::tim.butler@kilkennycoco.ie::252582db-4aba-410c-bdfd-28b843a291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79181" autoAdjust="0"/>
  </p:normalViewPr>
  <p:slideViewPr>
    <p:cSldViewPr snapToGrid="0">
      <p:cViewPr varScale="1">
        <p:scale>
          <a:sx n="90" d="100"/>
          <a:sy n="90" d="100"/>
        </p:scale>
        <p:origin x="1374" y="66"/>
      </p:cViewPr>
      <p:guideLst>
        <p:guide pos="3092"/>
        <p:guide pos="492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348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r">
              <a:defRPr sz="1200"/>
            </a:lvl1pPr>
          </a:lstStyle>
          <a:p>
            <a:fld id="{F3F2E71B-02BF-4F1F-A179-16549F36CF48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9" tIns="45495" rIns="90989" bIns="45495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0989" tIns="45495" rIns="90989" bIns="454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9" cy="495347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r">
              <a:defRPr sz="1200"/>
            </a:lvl1pPr>
          </a:lstStyle>
          <a:p>
            <a:fld id="{DBCD42FD-A80C-4FDC-AD35-9CA8F3C451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880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259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16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71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829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295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Updates to the Guidelines were provided in May 2024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335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42FD-A80C-4FDC-AD35-9CA8F3C4517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21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97ADD-DD15-4855-A280-BC6040517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980393"/>
            <a:ext cx="9144001" cy="49025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E7E2-5D44-4F79-8E0B-F8C8E26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19FD-4769-40BD-B96D-8C235C1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Kilkenny County Council 2021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D1BE-C516-488E-B949-1C2C1E0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E1DF2-E8B5-4A23-A764-13DB4790FF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" y="-748285"/>
            <a:ext cx="4702711" cy="2003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FF029-291B-43ED-826B-5864E1D0074F}"/>
              </a:ext>
            </a:extLst>
          </p:cNvPr>
          <p:cNvSpPr txBox="1"/>
          <p:nvPr userDrawn="1"/>
        </p:nvSpPr>
        <p:spPr>
          <a:xfrm>
            <a:off x="5934939" y="5839770"/>
            <a:ext cx="6418123" cy="512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dirty="0">
                <a:solidFill>
                  <a:srgbClr val="FFC100"/>
                </a:solidFill>
                <a:latin typeface="Akzidenz-Grotesk Pro Regular" panose="02000503030000020003" pitchFamily="50" charset="0"/>
              </a:rPr>
              <a:t>where medieval meets modern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C90BFA-B2C8-40C4-BDEC-5D13A85E64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77" y="400633"/>
            <a:ext cx="1500049" cy="85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129EB-F7E3-447F-8374-C174CDB241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" y="5581366"/>
            <a:ext cx="688944" cy="771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6C057-BD86-4A91-BE8E-E64CF6855E5A}"/>
              </a:ext>
            </a:extLst>
          </p:cNvPr>
          <p:cNvSpPr txBox="1"/>
          <p:nvPr userDrawn="1"/>
        </p:nvSpPr>
        <p:spPr>
          <a:xfrm>
            <a:off x="942614" y="1669143"/>
            <a:ext cx="5995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100"/>
                </a:solidFill>
                <a:latin typeface="Akzidenz-Grotesk Pro Super" panose="02000503050000020004" pitchFamily="50" charset="0"/>
              </a:rPr>
              <a:t>KILKENNY</a:t>
            </a:r>
            <a:br>
              <a:rPr lang="en-US" sz="7200" b="1" dirty="0">
                <a:solidFill>
                  <a:srgbClr val="FFC100"/>
                </a:solidFill>
                <a:latin typeface="Akzidenz-Grotesk Pro Super" panose="02000503050000020004" pitchFamily="50" charset="0"/>
              </a:rPr>
            </a:br>
            <a:endParaRPr lang="en-IE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676D-71C3-4016-B684-76D7E54C6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655" y="2992438"/>
            <a:ext cx="5015345" cy="18700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43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9785-3B24-4E22-B5FA-134D7F3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7CB98-8D78-41AB-B450-B848EB8B5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671F4-EE84-42AB-AB19-E30358C5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5EDC-8B79-47D0-B443-A530138E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BCD23-A45D-4AB9-961E-21746C27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415D8-563F-4087-9D5F-AFB2521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EB940E-6F8D-42BE-AFDC-A9252ECF1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7AF-FFEB-4367-82C6-6BF3D812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A997-D3DF-4B46-86E3-B1794E2EE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C415-9D81-4F53-90D6-7AEE3B07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2714E-A33E-4493-9683-B22B3E5E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8C90-C15D-437E-8092-1817B931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E19E1A4-4475-4A08-B708-0CBFBBCA7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3905B-BB53-408C-BB35-F8693F68A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468DD-7E55-4D5D-9095-F6967574B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4F56-EF2E-4BE6-9DEA-D1925CA4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C470-561D-419C-923E-0BC830B7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EAA3-8AA4-49D1-B64F-CFF96BC1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6969867-6395-4B21-BB08-A6671DAE9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6389-D66D-4357-9CE9-7CA0744D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828" y="365125"/>
            <a:ext cx="5939972" cy="1325563"/>
          </a:xfrm>
        </p:spPr>
        <p:txBody>
          <a:bodyPr/>
          <a:lstStyle>
            <a:lvl1pPr>
              <a:defRPr>
                <a:solidFill>
                  <a:srgbClr val="FFC100"/>
                </a:solidFill>
                <a:latin typeface="Akzidenz-Grotesk Pro Bold" panose="02000803050000020004" pitchFamily="50" charset="0"/>
              </a:defRPr>
            </a:lvl1pPr>
          </a:lstStyle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00E4-6C41-4DBA-A06E-2FEA474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040F-7D6F-44F7-B791-92D553A6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11A6-E5D3-4321-8982-FAB2542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EBBD9-31DB-46A8-A9C9-E09B46E6FE6A}"/>
              </a:ext>
            </a:extLst>
          </p:cNvPr>
          <p:cNvSpPr/>
          <p:nvPr userDrawn="1"/>
        </p:nvSpPr>
        <p:spPr>
          <a:xfrm>
            <a:off x="-1" y="0"/>
            <a:ext cx="4934857" cy="685800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DB6872C-0885-4A1C-BCE5-2DB6F3EEB117}"/>
              </a:ext>
            </a:extLst>
          </p:cNvPr>
          <p:cNvSpPr txBox="1"/>
          <p:nvPr userDrawn="1"/>
        </p:nvSpPr>
        <p:spPr>
          <a:xfrm>
            <a:off x="595086" y="2957012"/>
            <a:ext cx="4818743" cy="94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rgbClr val="414040"/>
                </a:solidFill>
                <a:latin typeface="Akzidenz-Grotesk Pro Super" panose="02000503050000020004" pitchFamily="50" charset="0"/>
              </a:rPr>
              <a:t>AGENDA</a:t>
            </a:r>
            <a:endParaRPr lang="en-US" sz="6000" u="none" dirty="0">
              <a:solidFill>
                <a:srgbClr val="414040"/>
              </a:solidFill>
              <a:latin typeface="Akzidenz-Grotesk Pro Super" panose="02000503050000020004" pitchFamily="50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E5C2E6-69A6-4D8D-B1E1-17BBFF1DF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828" y="2095500"/>
            <a:ext cx="5939972" cy="2884488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5523E5-3AD4-4D72-843E-E5CF20243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75" y="256604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9667-93A1-4282-A0B7-F9185352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3063-9BED-47B6-8797-8EA22EC0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6663-0F67-4D46-B868-724824C2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621F9-9878-43B8-A7F4-7D831132F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755" y="4754535"/>
            <a:ext cx="9144001" cy="49025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AE33-074C-43F9-825E-262E774CC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988" y="814388"/>
            <a:ext cx="8669337" cy="10556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C100"/>
                </a:solidFill>
              </a:defRPr>
            </a:lvl1pPr>
            <a:lvl2pPr>
              <a:defRPr sz="2400" b="1">
                <a:solidFill>
                  <a:srgbClr val="FFC100"/>
                </a:solidFill>
              </a:defRPr>
            </a:lvl2pPr>
            <a:lvl3pPr>
              <a:defRPr sz="2400" b="1">
                <a:solidFill>
                  <a:srgbClr val="FFC100"/>
                </a:solidFill>
              </a:defRPr>
            </a:lvl3pPr>
            <a:lvl4pPr>
              <a:defRPr sz="2400" b="1">
                <a:solidFill>
                  <a:srgbClr val="FFC100"/>
                </a:solidFill>
              </a:defRPr>
            </a:lvl4pPr>
            <a:lvl5pPr>
              <a:defRPr sz="2400" b="1"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B61AE1B-7EF5-430A-A1CA-402517C44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75" y="256604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4C4E2-6C14-4338-8606-1119E356C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304800"/>
            <a:ext cx="6798130" cy="5872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81347-7EE0-4EE1-BA5C-214B799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5174-6A56-4D41-8D49-B238F5E5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94D38-B9F1-46A0-BB22-F1D4DF7B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5A29B-0433-4B30-BD2C-7B26E2FCE322}"/>
              </a:ext>
            </a:extLst>
          </p:cNvPr>
          <p:cNvSpPr/>
          <p:nvPr userDrawn="1"/>
        </p:nvSpPr>
        <p:spPr>
          <a:xfrm>
            <a:off x="-1" y="0"/>
            <a:ext cx="3773979" cy="685800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F2A5D-7CC9-4A27-AFC3-55007B87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681037"/>
            <a:ext cx="4336142" cy="567531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414040"/>
                </a:solidFill>
                <a:latin typeface="Akzidenz-Grotesk Pro Bold" panose="02000803050000020004" pitchFamily="50" charset="0"/>
              </a:defRPr>
            </a:lvl1pPr>
          </a:lstStyle>
          <a:p>
            <a:endParaRPr lang="en-IE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0225213-A60B-4981-A010-1B75BEA90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520A-E6B7-4A66-967C-3E7D445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0843-9AC9-4C93-980A-3399C1FF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43EB2-7504-42A3-A73B-E33E4DD8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3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4CF4F-CE11-4A27-A4D6-78A449C5FF4F}"/>
              </a:ext>
            </a:extLst>
          </p:cNvPr>
          <p:cNvSpPr/>
          <p:nvPr userDrawn="1"/>
        </p:nvSpPr>
        <p:spPr>
          <a:xfrm rot="418217">
            <a:off x="-2296066" y="5609318"/>
            <a:ext cx="12192001" cy="1160689"/>
          </a:xfrm>
          <a:prstGeom prst="rect">
            <a:avLst/>
          </a:prstGeom>
          <a:solidFill>
            <a:srgbClr val="FFC1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CF86A-EE2B-4A33-8C11-6C4A361C5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50377-B171-4106-8C43-9406AEB6E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7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2A0C1-D82C-4ACA-A0AB-9C045643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8DE1-435C-481F-8AD8-074A53B3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36FA4-3C35-42C7-A85D-567A7BD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4C2DB-E690-4BCB-8987-A66453F78793}"/>
              </a:ext>
            </a:extLst>
          </p:cNvPr>
          <p:cNvSpPr/>
          <p:nvPr userDrawn="1"/>
        </p:nvSpPr>
        <p:spPr>
          <a:xfrm>
            <a:off x="-1" y="5791199"/>
            <a:ext cx="12192001" cy="1160689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A6AA78-79DD-4138-A761-2776791DEAC7}"/>
              </a:ext>
            </a:extLst>
          </p:cNvPr>
          <p:cNvSpPr txBox="1">
            <a:spLocks/>
          </p:cNvSpPr>
          <p:nvPr userDrawn="1"/>
        </p:nvSpPr>
        <p:spPr>
          <a:xfrm>
            <a:off x="2051616" y="5843361"/>
            <a:ext cx="8728530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AB180D-820D-4DBF-8F55-E4C17081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3" y="5986463"/>
            <a:ext cx="10752137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EC618F5-0F56-4D28-8A70-B2593F582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4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520A-E6B7-4A66-967C-3E7D445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0843-9AC9-4C93-980A-3399C1FF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10512424" cy="3879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4CF4F-CE11-4A27-A4D6-78A449C5FF4F}"/>
              </a:ext>
            </a:extLst>
          </p:cNvPr>
          <p:cNvSpPr/>
          <p:nvPr userDrawn="1"/>
        </p:nvSpPr>
        <p:spPr>
          <a:xfrm rot="418217">
            <a:off x="-2296066" y="5609318"/>
            <a:ext cx="12192001" cy="1160689"/>
          </a:xfrm>
          <a:prstGeom prst="rect">
            <a:avLst/>
          </a:prstGeom>
          <a:solidFill>
            <a:srgbClr val="FFC1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2A0C1-D82C-4ACA-A0AB-9C045643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8DE1-435C-481F-8AD8-074A53B3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36FA4-3C35-42C7-A85D-567A7BD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4C2DB-E690-4BCB-8987-A66453F78793}"/>
              </a:ext>
            </a:extLst>
          </p:cNvPr>
          <p:cNvSpPr/>
          <p:nvPr userDrawn="1"/>
        </p:nvSpPr>
        <p:spPr>
          <a:xfrm>
            <a:off x="-1" y="5791199"/>
            <a:ext cx="12192001" cy="1160689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A6AA78-79DD-4138-A761-2776791DEAC7}"/>
              </a:ext>
            </a:extLst>
          </p:cNvPr>
          <p:cNvSpPr txBox="1">
            <a:spLocks/>
          </p:cNvSpPr>
          <p:nvPr userDrawn="1"/>
        </p:nvSpPr>
        <p:spPr>
          <a:xfrm>
            <a:off x="2051616" y="5843361"/>
            <a:ext cx="8728530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AB180D-820D-4DBF-8F55-E4C17081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3" y="5986463"/>
            <a:ext cx="10752137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EC618F5-0F56-4D28-8A70-B2593F582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87E56DD-599F-4198-971A-983CA8B8B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45158" y="-1142966"/>
            <a:ext cx="4772934" cy="25589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FD09C-472D-4A3A-AE4A-C7A3CF296DDD}"/>
              </a:ext>
            </a:extLst>
          </p:cNvPr>
          <p:cNvSpPr/>
          <p:nvPr userDrawn="1"/>
        </p:nvSpPr>
        <p:spPr>
          <a:xfrm>
            <a:off x="0" y="1297214"/>
            <a:ext cx="3048000" cy="5560786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F02DF-3670-49EA-B172-EAFE2E01EB6F}"/>
              </a:ext>
            </a:extLst>
          </p:cNvPr>
          <p:cNvSpPr/>
          <p:nvPr userDrawn="1"/>
        </p:nvSpPr>
        <p:spPr>
          <a:xfrm>
            <a:off x="3048000" y="1297212"/>
            <a:ext cx="3048000" cy="5560787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0975A-3F2B-422C-819F-9F04C1D828A0}"/>
              </a:ext>
            </a:extLst>
          </p:cNvPr>
          <p:cNvSpPr/>
          <p:nvPr userDrawn="1"/>
        </p:nvSpPr>
        <p:spPr>
          <a:xfrm>
            <a:off x="6096000" y="1297212"/>
            <a:ext cx="3048000" cy="5560788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3E780-CCE7-4AE4-92CD-441B308D0B3E}"/>
              </a:ext>
            </a:extLst>
          </p:cNvPr>
          <p:cNvSpPr/>
          <p:nvPr userDrawn="1"/>
        </p:nvSpPr>
        <p:spPr>
          <a:xfrm>
            <a:off x="9144000" y="1297210"/>
            <a:ext cx="3048000" cy="5560789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BD01B-698A-43FB-BF20-449FCF34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28886-212C-411B-8147-E5D044D7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CBDA6-3485-4C23-9E02-24334CC9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29C6D3-0475-42AB-80BD-44EF1207C892}"/>
              </a:ext>
            </a:extLst>
          </p:cNvPr>
          <p:cNvSpPr txBox="1">
            <a:spLocks/>
          </p:cNvSpPr>
          <p:nvPr userDrawn="1"/>
        </p:nvSpPr>
        <p:spPr>
          <a:xfrm>
            <a:off x="2977696" y="136525"/>
            <a:ext cx="6236608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9F61B-438F-4DA0-AA02-DAE3D87FDA93}"/>
              </a:ext>
            </a:extLst>
          </p:cNvPr>
          <p:cNvSpPr txBox="1"/>
          <p:nvPr userDrawn="1"/>
        </p:nvSpPr>
        <p:spPr>
          <a:xfrm>
            <a:off x="566057" y="21336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0D29-F65C-4E90-BB45-A98F6EDB7124}"/>
              </a:ext>
            </a:extLst>
          </p:cNvPr>
          <p:cNvSpPr txBox="1"/>
          <p:nvPr userDrawn="1"/>
        </p:nvSpPr>
        <p:spPr>
          <a:xfrm>
            <a:off x="3361872" y="18288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FC239B-33AA-41D3-BBE6-770F6F4BE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0" y="136525"/>
            <a:ext cx="6096000" cy="963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C749FA-C3CC-40D0-B935-FB5B7E54E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5196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6F1E72C-31EA-4D4D-9960-FB7609F00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29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6FD08E0-2D18-4E95-B2E2-00683888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996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272AD19-5070-4D51-B8A0-61E37D242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62004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B07151B-0688-4548-93B1-499EC31D7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B78CC4F7-2A09-4DC9-A86C-39DC2305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0" y="4814326"/>
            <a:ext cx="2183266" cy="11705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A536F-F5AF-49F3-A6E5-305F9172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52A7D-7286-4C59-8C6D-8BE60130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52AD2-1653-4D6F-8F23-70025AAF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52D5E3-3F78-4005-AC45-1EFFDA7CF538}"/>
              </a:ext>
            </a:extLst>
          </p:cNvPr>
          <p:cNvGrpSpPr/>
          <p:nvPr userDrawn="1"/>
        </p:nvGrpSpPr>
        <p:grpSpPr>
          <a:xfrm>
            <a:off x="781957" y="2716431"/>
            <a:ext cx="10628086" cy="383500"/>
            <a:chOff x="838200" y="1468203"/>
            <a:chExt cx="10628086" cy="3835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69D336F-6F72-4A50-8085-8702F6815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1669143"/>
              <a:ext cx="10628086" cy="0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B197B6-288A-48DB-B31D-74FE92DB7A94}"/>
                </a:ext>
              </a:extLst>
            </p:cNvPr>
            <p:cNvSpPr/>
            <p:nvPr userDrawn="1"/>
          </p:nvSpPr>
          <p:spPr>
            <a:xfrm>
              <a:off x="1306286" y="1486582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52F8BD-EDF2-42DE-B0CB-90C3F2C51A51}"/>
                </a:ext>
              </a:extLst>
            </p:cNvPr>
            <p:cNvSpPr/>
            <p:nvPr userDrawn="1"/>
          </p:nvSpPr>
          <p:spPr>
            <a:xfrm>
              <a:off x="2027239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309EDA-364E-46A6-825E-FDAAAF48CCDF}"/>
                </a:ext>
              </a:extLst>
            </p:cNvPr>
            <p:cNvSpPr/>
            <p:nvPr userDrawn="1"/>
          </p:nvSpPr>
          <p:spPr>
            <a:xfrm>
              <a:off x="2748192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2F5655-4C19-4C80-8657-CB1B5066A5B3}"/>
                </a:ext>
              </a:extLst>
            </p:cNvPr>
            <p:cNvSpPr/>
            <p:nvPr userDrawn="1"/>
          </p:nvSpPr>
          <p:spPr>
            <a:xfrm>
              <a:off x="3469145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9724BF-1FDE-4AD3-B645-2D487B63B3D6}"/>
                </a:ext>
              </a:extLst>
            </p:cNvPr>
            <p:cNvSpPr/>
            <p:nvPr userDrawn="1"/>
          </p:nvSpPr>
          <p:spPr>
            <a:xfrm>
              <a:off x="4190098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72CEDC-57A8-49D6-99FF-7195382A20B1}"/>
                </a:ext>
              </a:extLst>
            </p:cNvPr>
            <p:cNvSpPr/>
            <p:nvPr userDrawn="1"/>
          </p:nvSpPr>
          <p:spPr>
            <a:xfrm>
              <a:off x="4911051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D668F2-A047-4138-808D-ADA180BF23CE}"/>
                </a:ext>
              </a:extLst>
            </p:cNvPr>
            <p:cNvSpPr/>
            <p:nvPr userDrawn="1"/>
          </p:nvSpPr>
          <p:spPr>
            <a:xfrm>
              <a:off x="5632004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00269A-EAA0-4974-A514-242DBFF404EC}"/>
                </a:ext>
              </a:extLst>
            </p:cNvPr>
            <p:cNvSpPr/>
            <p:nvPr userDrawn="1"/>
          </p:nvSpPr>
          <p:spPr>
            <a:xfrm>
              <a:off x="6352957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A34103-2EF8-45FA-BFBC-3265232D6F1F}"/>
                </a:ext>
              </a:extLst>
            </p:cNvPr>
            <p:cNvSpPr/>
            <p:nvPr userDrawn="1"/>
          </p:nvSpPr>
          <p:spPr>
            <a:xfrm>
              <a:off x="7073910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FE2E8D-B1AA-4270-9504-FD470794FB30}"/>
                </a:ext>
              </a:extLst>
            </p:cNvPr>
            <p:cNvSpPr/>
            <p:nvPr userDrawn="1"/>
          </p:nvSpPr>
          <p:spPr>
            <a:xfrm>
              <a:off x="7794863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9C6CDD-0E3D-4AA7-99AC-415195FFE86C}"/>
                </a:ext>
              </a:extLst>
            </p:cNvPr>
            <p:cNvSpPr/>
            <p:nvPr userDrawn="1"/>
          </p:nvSpPr>
          <p:spPr>
            <a:xfrm>
              <a:off x="8515816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E1A9C-E645-429F-83F0-2BB7CCEAFBBD}"/>
                </a:ext>
              </a:extLst>
            </p:cNvPr>
            <p:cNvSpPr/>
            <p:nvPr userDrawn="1"/>
          </p:nvSpPr>
          <p:spPr>
            <a:xfrm>
              <a:off x="9236769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05CE33-7CB1-4A37-81A3-D673533E87A5}"/>
                </a:ext>
              </a:extLst>
            </p:cNvPr>
            <p:cNvSpPr/>
            <p:nvPr userDrawn="1"/>
          </p:nvSpPr>
          <p:spPr>
            <a:xfrm>
              <a:off x="9957722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55E7D0-53F8-4AAA-8A2B-B46371D0813E}"/>
                </a:ext>
              </a:extLst>
            </p:cNvPr>
            <p:cNvSpPr/>
            <p:nvPr userDrawn="1"/>
          </p:nvSpPr>
          <p:spPr>
            <a:xfrm>
              <a:off x="10678675" y="1468203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4F3D3C9-D69B-4B88-A83C-FC2AF7968777}"/>
              </a:ext>
            </a:extLst>
          </p:cNvPr>
          <p:cNvCxnSpPr>
            <a:cxnSpLocks/>
            <a:endCxn id="9" idx="0"/>
          </p:cNvCxnSpPr>
          <p:nvPr userDrawn="1"/>
        </p:nvCxnSpPr>
        <p:spPr>
          <a:xfrm rot="16200000" flipH="1">
            <a:off x="593266" y="1895472"/>
            <a:ext cx="1551450" cy="127225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973AAD-2381-4C06-90EF-3ECB7614AE24}"/>
              </a:ext>
            </a:extLst>
          </p:cNvPr>
          <p:cNvGrpSpPr/>
          <p:nvPr userDrawn="1"/>
        </p:nvGrpSpPr>
        <p:grpSpPr>
          <a:xfrm>
            <a:off x="2366059" y="3093805"/>
            <a:ext cx="1229405" cy="1954438"/>
            <a:chOff x="2366059" y="3093805"/>
            <a:chExt cx="1229405" cy="19544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59469F-ABE3-422D-9D3E-E6FAFDFA760E}"/>
                </a:ext>
              </a:extLst>
            </p:cNvPr>
            <p:cNvSpPr txBox="1"/>
            <p:nvPr userDrawn="1"/>
          </p:nvSpPr>
          <p:spPr>
            <a:xfrm>
              <a:off x="2366059" y="4401912"/>
              <a:ext cx="1046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Sample Text</a:t>
              </a:r>
              <a:endParaRPr lang="en-IE" dirty="0"/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72E0F11-95C7-4275-9A93-2C1041B5339E}"/>
                </a:ext>
              </a:extLst>
            </p:cNvPr>
            <p:cNvCxnSpPr>
              <a:stCxn id="34" idx="0"/>
              <a:endCxn id="16" idx="4"/>
            </p:cNvCxnSpPr>
            <p:nvPr userDrawn="1"/>
          </p:nvCxnSpPr>
          <p:spPr>
            <a:xfrm rot="5400000" flipH="1" flipV="1">
              <a:off x="2588419" y="3394868"/>
              <a:ext cx="1308107" cy="705982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F5F369-84BA-4E97-8461-81A88087D106}"/>
              </a:ext>
            </a:extLst>
          </p:cNvPr>
          <p:cNvGrpSpPr/>
          <p:nvPr userDrawn="1"/>
        </p:nvGrpSpPr>
        <p:grpSpPr>
          <a:xfrm>
            <a:off x="7921181" y="537028"/>
            <a:ext cx="1426934" cy="2179405"/>
            <a:chOff x="7921181" y="537028"/>
            <a:chExt cx="1426934" cy="21794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A0E730-5E89-4E4C-8701-258A8BF074AB}"/>
                </a:ext>
              </a:extLst>
            </p:cNvPr>
            <p:cNvSpPr txBox="1"/>
            <p:nvPr userDrawn="1"/>
          </p:nvSpPr>
          <p:spPr>
            <a:xfrm>
              <a:off x="8301272" y="537028"/>
              <a:ext cx="1046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ACA1CE3-2582-413F-8357-8989CEE2BA94}"/>
                </a:ext>
              </a:extLst>
            </p:cNvPr>
            <p:cNvCxnSpPr>
              <a:stCxn id="39" idx="2"/>
              <a:endCxn id="22" idx="0"/>
            </p:cNvCxnSpPr>
            <p:nvPr userDrawn="1"/>
          </p:nvCxnSpPr>
          <p:spPr>
            <a:xfrm rot="5400000">
              <a:off x="7467902" y="1359640"/>
              <a:ext cx="1810072" cy="903513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10DD2C2-F23C-427C-9B84-C0A61F1264C4}"/>
              </a:ext>
            </a:extLst>
          </p:cNvPr>
          <p:cNvSpPr/>
          <p:nvPr userDrawn="1"/>
        </p:nvSpPr>
        <p:spPr>
          <a:xfrm>
            <a:off x="-1" y="5791199"/>
            <a:ext cx="12192001" cy="1160689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057EE2-89FC-4A5B-B578-84324EE90F3D}"/>
              </a:ext>
            </a:extLst>
          </p:cNvPr>
          <p:cNvSpPr txBox="1">
            <a:spLocks/>
          </p:cNvSpPr>
          <p:nvPr userDrawn="1"/>
        </p:nvSpPr>
        <p:spPr>
          <a:xfrm>
            <a:off x="3242472" y="5797325"/>
            <a:ext cx="6558984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6ECE85-2E25-4468-96E3-9AB02975A63B}"/>
              </a:ext>
            </a:extLst>
          </p:cNvPr>
          <p:cNvSpPr txBox="1"/>
          <p:nvPr userDrawn="1"/>
        </p:nvSpPr>
        <p:spPr>
          <a:xfrm>
            <a:off x="8228244" y="5209940"/>
            <a:ext cx="392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Text for description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E3A60D-9DB9-42F2-B403-61AC6AC6F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50" y="3244850"/>
            <a:ext cx="1255713" cy="41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4F3CC3-83F4-4C3D-A1D3-4A20928C5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87088" y="3244850"/>
            <a:ext cx="1025525" cy="41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68EFCD-C6B2-422F-947B-6FF388D18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013" y="322263"/>
            <a:ext cx="1317625" cy="4968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1E0728-2D3B-4D22-8602-B73D8B9E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638" y="601663"/>
            <a:ext cx="1452562" cy="4968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0D9701-CA10-4F80-B39D-CD99AF6458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3263" y="5984875"/>
            <a:ext cx="5937250" cy="8048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E11B9B49-69A1-473B-B751-9E09F17F7A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FE99-B7A7-4659-8E70-E49EE467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SAMPLE HEADING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2B43E-3CCE-4CAF-8110-E54FB8D9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94B41-2C5B-4F6A-BDA2-D21D1B10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85087-E556-4567-871D-081C6D8D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C7ECF-7906-456D-867A-E20CFF5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451F7-4629-4F07-BBBD-C2E3EF46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E2D520-BA79-4FE0-BABF-BB1638D5076E}"/>
              </a:ext>
            </a:extLst>
          </p:cNvPr>
          <p:cNvSpPr/>
          <p:nvPr userDrawn="1"/>
        </p:nvSpPr>
        <p:spPr>
          <a:xfrm rot="5400000">
            <a:off x="-3112693" y="3112691"/>
            <a:ext cx="6858000" cy="632618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1CDF1B-E176-4A58-9AB4-DF6D2A450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2699" y="-128073"/>
            <a:ext cx="2183266" cy="11705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DA7FA46-E88A-441F-82C1-7C481D218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D7D4-22BF-423D-91A2-4061C4A6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9B13-7B7F-4AFF-9B31-8D51B69B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C001-C68F-47C6-87B4-8C17D34B6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BD82-7AB3-4231-B5DE-BFDCEE2A2207}" type="datetimeFigureOut">
              <a:rPr lang="en-IE" smtClean="0"/>
              <a:t>21/07/2025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E9EC2-69FA-4A95-BE22-BA0CC6888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5B2E-0DEF-41E7-98A5-FD9468634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8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E42B26-D045-48C8-81C7-C19588E59386}"/>
              </a:ext>
            </a:extLst>
          </p:cNvPr>
          <p:cNvSpPr txBox="1"/>
          <p:nvPr/>
        </p:nvSpPr>
        <p:spPr>
          <a:xfrm>
            <a:off x="8466340" y="4353554"/>
            <a:ext cx="5072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C100"/>
                </a:solidFill>
              </a:rPr>
              <a:t>Seamus Kavanagh, </a:t>
            </a:r>
          </a:p>
          <a:p>
            <a:r>
              <a:rPr lang="en-IE" dirty="0">
                <a:solidFill>
                  <a:srgbClr val="FFC100"/>
                </a:solidFill>
              </a:rPr>
              <a:t>Senior Engineer</a:t>
            </a:r>
          </a:p>
          <a:p>
            <a:r>
              <a:rPr lang="en-IE" dirty="0">
                <a:solidFill>
                  <a:srgbClr val="FFC100"/>
                </a:solidFill>
              </a:rPr>
              <a:t>21</a:t>
            </a:r>
            <a:r>
              <a:rPr lang="en-IE" baseline="30000" dirty="0">
                <a:solidFill>
                  <a:srgbClr val="FFC100"/>
                </a:solidFill>
              </a:rPr>
              <a:t>st</a:t>
            </a:r>
            <a:r>
              <a:rPr lang="en-IE" dirty="0">
                <a:solidFill>
                  <a:srgbClr val="FFC100"/>
                </a:solidFill>
              </a:rPr>
              <a:t> 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C49C6-F462-454F-BCC6-3D3938B9F632}"/>
              </a:ext>
            </a:extLst>
          </p:cNvPr>
          <p:cNvSpPr txBox="1"/>
          <p:nvPr/>
        </p:nvSpPr>
        <p:spPr>
          <a:xfrm>
            <a:off x="392998" y="3013501"/>
            <a:ext cx="1140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100"/>
                </a:solidFill>
              </a:rPr>
              <a:t>N25 Glenmore to </a:t>
            </a:r>
            <a:r>
              <a:rPr lang="en-US" sz="2400" dirty="0" err="1">
                <a:solidFill>
                  <a:srgbClr val="FFC100"/>
                </a:solidFill>
              </a:rPr>
              <a:t>Luffany</a:t>
            </a:r>
            <a:r>
              <a:rPr lang="en-US" sz="2400" dirty="0">
                <a:solidFill>
                  <a:srgbClr val="FFC100"/>
                </a:solidFill>
              </a:rPr>
              <a:t> Speed Limit Review </a:t>
            </a:r>
          </a:p>
        </p:txBody>
      </p:sp>
    </p:spTree>
    <p:extLst>
      <p:ext uri="{BB962C8B-B14F-4D97-AF65-F5344CB8AC3E}">
        <p14:creationId xmlns:p14="http://schemas.microsoft.com/office/powerpoint/2010/main" val="92999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D7182-3485-45DE-B9E5-4F0D409E3A90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D70ACEC-C3F5-40A5-83CF-3BC1F8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48" y="325987"/>
            <a:ext cx="6634102" cy="923486"/>
          </a:xfrm>
        </p:spPr>
        <p:txBody>
          <a:bodyPr>
            <a:normAutofit/>
          </a:bodyPr>
          <a:lstStyle/>
          <a:p>
            <a:r>
              <a:rPr lang="en-US" dirty="0"/>
              <a:t>N25 Speed Limit Proposal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3610F3C8-61FC-4D3E-9352-74305148657A}"/>
              </a:ext>
            </a:extLst>
          </p:cNvPr>
          <p:cNvSpPr txBox="1">
            <a:spLocks/>
          </p:cNvSpPr>
          <p:nvPr/>
        </p:nvSpPr>
        <p:spPr>
          <a:xfrm>
            <a:off x="1326839" y="1973017"/>
            <a:ext cx="7869710" cy="26840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Proposed speed limit change on the N25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100km/h reduced to 80km/h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From </a:t>
            </a:r>
            <a:r>
              <a:rPr lang="en-US" sz="2400" dirty="0" err="1">
                <a:solidFill>
                  <a:schemeClr val="tx1"/>
                </a:solidFill>
              </a:rPr>
              <a:t>Luffany</a:t>
            </a:r>
            <a:r>
              <a:rPr lang="en-US" sz="2400" dirty="0">
                <a:solidFill>
                  <a:schemeClr val="tx1"/>
                </a:solidFill>
              </a:rPr>
              <a:t> Roundabout to 500m north of </a:t>
            </a:r>
            <a:r>
              <a:rPr lang="en-US" sz="2400" dirty="0" err="1">
                <a:solidFill>
                  <a:schemeClr val="tx1"/>
                </a:solidFill>
              </a:rPr>
              <a:t>Ballinclare</a:t>
            </a:r>
            <a:r>
              <a:rPr lang="en-US" sz="2400" dirty="0">
                <a:solidFill>
                  <a:schemeClr val="tx1"/>
                </a:solidFill>
              </a:rPr>
              <a:t> Junction (L7522)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1E3C6-D522-4FF2-A8E8-BC5793EFE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85"/>
          <a:stretch/>
        </p:blipFill>
        <p:spPr>
          <a:xfrm>
            <a:off x="10505074" y="1485342"/>
            <a:ext cx="1101308" cy="837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BDB1F-4730-4BEC-85FB-924046A32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683"/>
          <a:stretch/>
        </p:blipFill>
        <p:spPr>
          <a:xfrm>
            <a:off x="10358167" y="3273504"/>
            <a:ext cx="1395122" cy="864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33E5AF8-424D-497D-BC40-5351963E186B}"/>
              </a:ext>
            </a:extLst>
          </p:cNvPr>
          <p:cNvSpPr/>
          <p:nvPr/>
        </p:nvSpPr>
        <p:spPr>
          <a:xfrm rot="5400000">
            <a:off x="10566524" y="2570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86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D7182-3485-45DE-B9E5-4F0D409E3A90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3214E-3F92-41FB-9CAC-505242DD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9" y="0"/>
            <a:ext cx="4672242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D70ACEC-C3F5-40A5-83CF-3BC1F8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30" y="4824169"/>
            <a:ext cx="2036771" cy="1119432"/>
          </a:xfrm>
        </p:spPr>
        <p:txBody>
          <a:bodyPr>
            <a:normAutofit/>
          </a:bodyPr>
          <a:lstStyle/>
          <a:p>
            <a:r>
              <a:rPr lang="en-US" sz="2800" dirty="0"/>
              <a:t>N25 Existing Speed Limit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CD6D3-2531-4B30-8D22-922392B6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382" y="0"/>
            <a:ext cx="4676907" cy="685800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E9D7B8F0-4EBC-4D62-B0E6-F3338E0AD205}"/>
              </a:ext>
            </a:extLst>
          </p:cNvPr>
          <p:cNvSpPr txBox="1">
            <a:spLocks/>
          </p:cNvSpPr>
          <p:nvPr/>
        </p:nvSpPr>
        <p:spPr>
          <a:xfrm>
            <a:off x="8284215" y="4824169"/>
            <a:ext cx="2098159" cy="111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N25 Proposed Speed Limit</a:t>
            </a:r>
          </a:p>
        </p:txBody>
      </p:sp>
    </p:spTree>
    <p:extLst>
      <p:ext uri="{BB962C8B-B14F-4D97-AF65-F5344CB8AC3E}">
        <p14:creationId xmlns:p14="http://schemas.microsoft.com/office/powerpoint/2010/main" val="168053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D7182-3485-45DE-B9E5-4F0D409E3A90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D70ACEC-C3F5-40A5-83CF-3BC1F8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613" y="400415"/>
            <a:ext cx="6094774" cy="923486"/>
          </a:xfrm>
        </p:spPr>
        <p:txBody>
          <a:bodyPr>
            <a:normAutofit/>
          </a:bodyPr>
          <a:lstStyle/>
          <a:p>
            <a:r>
              <a:rPr lang="en-US" dirty="0"/>
              <a:t>N25 Speed Limit Proposal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3610F3C8-61FC-4D3E-9352-74305148657A}"/>
              </a:ext>
            </a:extLst>
          </p:cNvPr>
          <p:cNvSpPr txBox="1">
            <a:spLocks/>
          </p:cNvSpPr>
          <p:nvPr/>
        </p:nvSpPr>
        <p:spPr>
          <a:xfrm>
            <a:off x="807580" y="2785732"/>
            <a:ext cx="7713466" cy="2073348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N25 assessed using Guidelines for Setting and Managing Speed Limits in Ireland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Proposed 80km/h extents based on technical guidelines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Independent report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F1AFB-F8F7-4F98-8216-CD1BCFE9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46" y="1571034"/>
            <a:ext cx="2625925" cy="37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D7182-3485-45DE-B9E5-4F0D409E3A90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D70ACEC-C3F5-40A5-83CF-3BC1F8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80" y="209028"/>
            <a:ext cx="10380309" cy="923486"/>
          </a:xfrm>
        </p:spPr>
        <p:txBody>
          <a:bodyPr>
            <a:normAutofit fontScale="90000"/>
          </a:bodyPr>
          <a:lstStyle/>
          <a:p>
            <a:r>
              <a:rPr lang="en-US" dirty="0"/>
              <a:t>N25 Speed Limit Proposal – Independent Report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3610F3C8-61FC-4D3E-9352-74305148657A}"/>
              </a:ext>
            </a:extLst>
          </p:cNvPr>
          <p:cNvSpPr txBox="1">
            <a:spLocks/>
          </p:cNvSpPr>
          <p:nvPr/>
        </p:nvSpPr>
        <p:spPr>
          <a:xfrm>
            <a:off x="214180" y="1337784"/>
            <a:ext cx="11302904" cy="44037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ADT of 14,260 with 8.5% HGV - 80km/h would reduce speed disparity between cars and HGVs and reduce overtaking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Proposed 80km/h section has collision rates up to twice national average. Reduced speeds reduce collision impact severity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number of residential and agricultural accesses on proposed 80km/h section – 80km/h would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these accesses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Reducing speed limit on climbing lanes unreasonable due to road safety and operational performance. In addition, climbing lane section has twice below average collision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D7182-3485-45DE-B9E5-4F0D409E3A90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D70ACEC-C3F5-40A5-83CF-3BC1F8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2" y="353971"/>
            <a:ext cx="10579395" cy="923486"/>
          </a:xfrm>
        </p:spPr>
        <p:txBody>
          <a:bodyPr>
            <a:normAutofit/>
          </a:bodyPr>
          <a:lstStyle/>
          <a:p>
            <a:r>
              <a:rPr lang="en-US" dirty="0"/>
              <a:t>N25 Speed Limit - What's Next? 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3610F3C8-61FC-4D3E-9352-74305148657A}"/>
              </a:ext>
            </a:extLst>
          </p:cNvPr>
          <p:cNvSpPr txBox="1">
            <a:spLocks/>
          </p:cNvSpPr>
          <p:nvPr/>
        </p:nvSpPr>
        <p:spPr>
          <a:xfrm>
            <a:off x="925908" y="2330080"/>
            <a:ext cx="8781618" cy="3198850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N25 speed limit reduction managed through an amendment to the 2023 Special Speed Limit Bye-Laws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Pre-Draft Consultation Phase closed on the 08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July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Amended Bye-Laws Public Consultation will open on 23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July 2025 until 16:00 on the 04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September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Proposals to be sent to the Garda Commissioner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Consent for approval to be sent to Transport Infrastructure Ireland. Required prior to bringing Bye-Laws for adoption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7050AD-956C-4EFC-B535-52E7EBA05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3E046-8CC2-40F9-9856-33A22B96ABC8}"/>
              </a:ext>
            </a:extLst>
          </p:cNvPr>
          <p:cNvSpPr txBox="1"/>
          <p:nvPr/>
        </p:nvSpPr>
        <p:spPr>
          <a:xfrm>
            <a:off x="3679371" y="2630157"/>
            <a:ext cx="73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THANK  YOU 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17839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C2">
      <a:dk1>
        <a:srgbClr val="414040"/>
      </a:dk1>
      <a:lt1>
        <a:srgbClr val="FFFFFF"/>
      </a:lt1>
      <a:dk2>
        <a:srgbClr val="414040"/>
      </a:dk2>
      <a:lt2>
        <a:srgbClr val="FFC100"/>
      </a:lt2>
      <a:accent1>
        <a:srgbClr val="414040"/>
      </a:accent1>
      <a:accent2>
        <a:srgbClr val="FFC100"/>
      </a:accent2>
      <a:accent3>
        <a:srgbClr val="414040"/>
      </a:accent3>
      <a:accent4>
        <a:srgbClr val="FFC000"/>
      </a:accent4>
      <a:accent5>
        <a:srgbClr val="414040"/>
      </a:accent5>
      <a:accent6>
        <a:srgbClr val="FFC100"/>
      </a:accent6>
      <a:hlink>
        <a:srgbClr val="414040"/>
      </a:hlink>
      <a:folHlink>
        <a:srgbClr val="FFC100"/>
      </a:folHlink>
    </a:clrScheme>
    <a:fontScheme name="KCC2">
      <a:majorFont>
        <a:latin typeface="Akzidenz-Grotesk Pro Super"/>
        <a:ea typeface=""/>
        <a:cs typeface=""/>
      </a:majorFont>
      <a:minorFont>
        <a:latin typeface="Akzidenz-Grotesk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276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Akzidenz-Grotesk Pro Bold</vt:lpstr>
      <vt:lpstr>Akzidenz-Grotesk Pro Regular</vt:lpstr>
      <vt:lpstr>Akzidenz-Grotesk Pro Super</vt:lpstr>
      <vt:lpstr>Arial</vt:lpstr>
      <vt:lpstr>Calibri</vt:lpstr>
      <vt:lpstr>Office Theme</vt:lpstr>
      <vt:lpstr>PowerPoint Presentation</vt:lpstr>
      <vt:lpstr>N25 Speed Limit Proposal</vt:lpstr>
      <vt:lpstr>N25 Existing Speed Limit</vt:lpstr>
      <vt:lpstr>N25 Speed Limit Proposal</vt:lpstr>
      <vt:lpstr>N25 Speed Limit Proposal – Independent Report</vt:lpstr>
      <vt:lpstr>N25 Speed Limit - What's Next?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Butler</dc:creator>
  <cp:lastModifiedBy>Seamus Kavanagh</cp:lastModifiedBy>
  <cp:revision>235</cp:revision>
  <cp:lastPrinted>2025-03-05T09:25:14Z</cp:lastPrinted>
  <dcterms:created xsi:type="dcterms:W3CDTF">2021-03-11T14:43:48Z</dcterms:created>
  <dcterms:modified xsi:type="dcterms:W3CDTF">2025-07-21T10:49:30Z</dcterms:modified>
</cp:coreProperties>
</file>