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89" r:id="rId2"/>
    <p:sldId id="301" r:id="rId3"/>
    <p:sldId id="305" r:id="rId4"/>
    <p:sldId id="294" r:id="rId5"/>
    <p:sldId id="263" r:id="rId6"/>
    <p:sldId id="299" r:id="rId7"/>
    <p:sldId id="296" r:id="rId8"/>
    <p:sldId id="304" r:id="rId9"/>
    <p:sldId id="303" r:id="rId10"/>
    <p:sldId id="307" r:id="rId11"/>
    <p:sldId id="259" r:id="rId12"/>
    <p:sldId id="306" r:id="rId13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96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F922A9-0D13-4197-AAEF-02CDF741FB51}" type="datetimeFigureOut">
              <a:rPr lang="en-IE" smtClean="0"/>
              <a:t>20/01/2020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6EE51E-7CAC-4BCC-94FA-D71E2D17F11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756957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DA684-18C7-40A9-93EF-C9F03D6E9B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AA22B7-310C-41AD-9F3B-E6ADAE76FB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6325C5-8FE7-4191-8902-519F9CB6F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CD545-2617-4657-93D3-9CA0F02CEDB4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7A5A3B-BDC3-427A-920C-9755D8080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BD82E8-B673-4832-9882-1991842C6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7ECC4-0082-4551-BDF4-978525079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362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3EC48-733F-4C61-944F-F89527827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B7511B-B185-4C16-A0D6-6746D681E0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2BB70A-F9CE-4125-BDA5-1022C4EE8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CD545-2617-4657-93D3-9CA0F02CEDB4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2C42BE-149E-4A1D-8A93-E12413223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BDCC86-0347-4C93-988B-2554ABB16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7ECC4-0082-4551-BDF4-978525079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116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A738FF-EB6E-45D7-8554-D50FFBE47C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4189E4-6CF2-4457-9A2A-F2E637FED4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FC9145-3FF5-4A84-8F0F-3D03BBFA1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CD545-2617-4657-93D3-9CA0F02CEDB4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CCE97B-93AD-4435-91D7-A99FB5582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14ADA8-F4E6-4DF7-A6C7-C3DB97E27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7ECC4-0082-4551-BDF4-978525079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131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4F2EC-7FEA-4C92-8460-6AB364F0C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1A634C-9B15-4BF1-B957-A21DD97719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80C53-D068-44F2-9E6F-E29F86DC0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CD545-2617-4657-93D3-9CA0F02CEDB4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65466B-048A-4AD2-B218-1D87157E2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3B81E-EE50-4091-8DBC-FFDE26170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7ECC4-0082-4551-BDF4-978525079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327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6E395-B90F-4D34-BE19-16AEAC202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95A25D-D64E-4DFD-BA38-65DABA95C8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A5C66-9DCC-4E4A-AEB6-E4682E510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CD545-2617-4657-93D3-9CA0F02CEDB4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78214F-AEB3-44B1-A1CC-0FF091E23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CCA880-5EB8-4CA1-A50C-8EC8A9B9B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7ECC4-0082-4551-BDF4-978525079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877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48B66-7891-42D0-B606-04D1E2161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68960-2C4B-412B-9A3F-BE68932F47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A58622-CF23-45C4-8BA8-6A02EF646D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078DE7-C196-4AAC-AC2E-F459AC953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CD545-2617-4657-93D3-9CA0F02CEDB4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4E7990-B319-4C71-96E4-DA06AEA79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5C452A-73E6-4C09-AD48-A225DC946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7ECC4-0082-4551-BDF4-978525079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564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3E82E-F5DA-447C-A5A4-3D31F046A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4F7432-E351-4C79-AE63-A4C605B39E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83A570-AF08-4396-B314-A3E56B5D21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7AE0C7-14B0-48B4-B069-1D84F66506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139F54-2FE3-4C35-8B10-E4411B0607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A321B-01FB-4495-B02C-EA13404E8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CD545-2617-4657-93D3-9CA0F02CEDB4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4EE140-530A-464A-81E2-D13267B05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624B7A-7345-4B77-AB2F-D32AE00C0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7ECC4-0082-4551-BDF4-978525079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971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D3C63-71BA-46FA-A942-3A8519438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D49979-BA1F-47D7-B259-7A4DCDAB5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CD545-2617-4657-93D3-9CA0F02CEDB4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D3663A-4104-4052-B4B2-62043680B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B372CD-3FE9-4E09-A7EE-644A2CBDB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7ECC4-0082-4551-BDF4-978525079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201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663FBA-6FD6-49CF-BCD5-D56DF89EC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CD545-2617-4657-93D3-9CA0F02CEDB4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8E818C-4634-4A4B-BD34-7A6421C3D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3D5557-922E-4C63-BF40-149C24711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7ECC4-0082-4551-BDF4-978525079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492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869F2-3ED8-4119-9087-4234D564C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440EE-D6E0-411D-839E-59968CF89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19B44D-89A1-4286-8C8D-C70B4EEAE0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E16B71-D451-48A9-905D-7C4014294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CD545-2617-4657-93D3-9CA0F02CEDB4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2E6233-AF49-4B95-A97D-416174668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4EEB0C-EFB8-42C0-8A7A-2E7641D7B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7ECC4-0082-4551-BDF4-978525079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52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BF231-6C70-4D2A-841C-BDEE8EC8C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C768DD-AEAC-4CF8-B79B-D5E526B151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CAC748-95B5-4C7C-85CF-919E076A9F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C63C0D-15AE-4DBC-8984-B1C9080B0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CD545-2617-4657-93D3-9CA0F02CEDB4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F58C87-85A3-417F-833A-B93C996DA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70EBCB-0709-472A-AD94-54784C72E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7ECC4-0082-4551-BDF4-978525079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185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F5BEFC-91D3-4832-8B73-567DA1649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1D383B-9559-4617-8E9C-A4FF528790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0515D3-622D-4219-9526-A8BAB5A04C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CD545-2617-4657-93D3-9CA0F02CEDB4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E1B008-F188-4BD6-9227-8710A8F0F7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771FAB-17EE-4B64-A9AF-09E16C5277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7ECC4-0082-4551-BDF4-978525079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400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CC4C7-BF13-491A-AB1F-9D177AE34C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224" y="5429869"/>
            <a:ext cx="4514088" cy="1029435"/>
          </a:xfrm>
        </p:spPr>
        <p:txBody>
          <a:bodyPr>
            <a:noAutofit/>
          </a:bodyPr>
          <a:lstStyle/>
          <a:p>
            <a:pPr algn="l"/>
            <a:r>
              <a:rPr lang="en-IE" sz="1600" dirty="0"/>
              <a:t/>
            </a:r>
            <a:br>
              <a:rPr lang="en-IE" sz="1600" dirty="0"/>
            </a:br>
            <a:r>
              <a:rPr lang="en-IE" sz="1600" dirty="0"/>
              <a:t/>
            </a:r>
            <a:br>
              <a:rPr lang="en-IE" sz="1600" dirty="0"/>
            </a:br>
            <a:r>
              <a:rPr lang="en-IE" sz="1600" dirty="0"/>
              <a:t>Kilkenny County Council,</a:t>
            </a:r>
            <a:br>
              <a:rPr lang="en-IE" sz="1600" dirty="0"/>
            </a:br>
            <a:r>
              <a:rPr lang="en-IE" sz="1600" dirty="0"/>
              <a:t>County Hall,</a:t>
            </a:r>
            <a:br>
              <a:rPr lang="en-IE" sz="1600" dirty="0"/>
            </a:br>
            <a:r>
              <a:rPr lang="en-IE" sz="1600" dirty="0"/>
              <a:t>John Street, </a:t>
            </a:r>
            <a:br>
              <a:rPr lang="en-IE" sz="1600" dirty="0"/>
            </a:br>
            <a:r>
              <a:rPr lang="en-IE" sz="1600" dirty="0"/>
              <a:t>Kilkenny</a:t>
            </a:r>
            <a:endParaRPr lang="en-GB" sz="1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7067B4-5199-4D1A-BDB6-60F3519AD2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6" y="4318414"/>
            <a:ext cx="10515600" cy="1143000"/>
          </a:xfrm>
        </p:spPr>
        <p:txBody>
          <a:bodyPr/>
          <a:lstStyle/>
          <a:p>
            <a:r>
              <a:rPr lang="en-GB" dirty="0"/>
              <a:t>Improvement Scheme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B5709A-63EE-40B6-A249-0C64E1D07E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2"/>
          <a:stretch/>
        </p:blipFill>
        <p:spPr>
          <a:xfrm>
            <a:off x="5201371" y="4782169"/>
            <a:ext cx="1572490" cy="19558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43585F8-94E0-4CC7-AA9B-ACDF185D62F9}"/>
              </a:ext>
            </a:extLst>
          </p:cNvPr>
          <p:cNvSpPr txBox="1"/>
          <p:nvPr/>
        </p:nvSpPr>
        <p:spPr>
          <a:xfrm>
            <a:off x="10086109" y="6089972"/>
            <a:ext cx="1712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chemeClr val="bg1"/>
                </a:solidFill>
              </a:rPr>
              <a:t>January 2020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8DF9554-3270-4509-B3AB-D1A1FC932E68}"/>
              </a:ext>
            </a:extLst>
          </p:cNvPr>
          <p:cNvSpPr txBox="1">
            <a:spLocks/>
          </p:cNvSpPr>
          <p:nvPr/>
        </p:nvSpPr>
        <p:spPr>
          <a:xfrm>
            <a:off x="2770966" y="-201976"/>
            <a:ext cx="6650061" cy="8447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/>
              <a:t>Vicar street, Kilkenny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D20E9C-DEC1-4236-AC4F-F300B1C964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94823" y="583811"/>
            <a:ext cx="4985586" cy="37935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CDA7FC-FC1F-4C6F-94F1-7357A03249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9501" y="4782169"/>
            <a:ext cx="2200275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76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82606F4-C227-4850-83A6-B00BBDA39209}"/>
              </a:ext>
            </a:extLst>
          </p:cNvPr>
          <p:cNvSpPr txBox="1">
            <a:spLocks/>
          </p:cNvSpPr>
          <p:nvPr/>
        </p:nvSpPr>
        <p:spPr>
          <a:xfrm>
            <a:off x="2191907" y="233854"/>
            <a:ext cx="6743485" cy="45385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u="sng" dirty="0" smtClean="0">
                <a:highlight>
                  <a:srgbClr val="C0C0C0"/>
                </a:highlight>
              </a:rPr>
              <a:t>Conclusions &amp; Recommendation</a:t>
            </a:r>
            <a:r>
              <a:rPr lang="en-US" sz="2400" b="1" u="sng" dirty="0" smtClean="0"/>
              <a:t/>
            </a:r>
            <a:br>
              <a:rPr lang="en-US" sz="2400" b="1" u="sng" dirty="0" smtClean="0"/>
            </a:br>
            <a:endParaRPr lang="en-US" sz="2400" b="1" u="sng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E88FD82-5969-408C-9CDE-36DB81F33F63}"/>
              </a:ext>
            </a:extLst>
          </p:cNvPr>
          <p:cNvSpPr txBox="1">
            <a:spLocks/>
          </p:cNvSpPr>
          <p:nvPr/>
        </p:nvSpPr>
        <p:spPr>
          <a:xfrm>
            <a:off x="426695" y="939280"/>
            <a:ext cx="11254027" cy="526654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800" dirty="0" smtClean="0"/>
              <a:t>In order to improve the safety of vulnerable road users, this carriageway has to be reduced to one way</a:t>
            </a:r>
          </a:p>
          <a:p>
            <a:pPr>
              <a:lnSpc>
                <a:spcPct val="150000"/>
              </a:lnSpc>
            </a:pPr>
            <a:r>
              <a:rPr lang="en-US" sz="1800" dirty="0" smtClean="0"/>
              <a:t>When discounting traffic that does not absolutely need to use Vicar Street, the inbound and outbound traffic volumes are similar</a:t>
            </a:r>
          </a:p>
          <a:p>
            <a:pPr>
              <a:lnSpc>
                <a:spcPct val="150000"/>
              </a:lnSpc>
            </a:pPr>
            <a:r>
              <a:rPr lang="en-US" sz="1800" dirty="0" smtClean="0"/>
              <a:t>Making Vicar Street one way going south would be slightly more efficient to accommodate the AM peak traffic flows</a:t>
            </a:r>
          </a:p>
          <a:p>
            <a:pPr>
              <a:lnSpc>
                <a:spcPct val="150000"/>
              </a:lnSpc>
            </a:pPr>
            <a:r>
              <a:rPr lang="en-US" sz="1800" dirty="0" smtClean="0"/>
              <a:t>With the removal of right turning traffic from St. Francis Abbey Bridge, turning movements will be improved and traffic flows from St. Francis Abbey Bridge to Dean Street will improve</a:t>
            </a:r>
          </a:p>
          <a:p>
            <a:pPr>
              <a:lnSpc>
                <a:spcPct val="150000"/>
              </a:lnSpc>
            </a:pPr>
            <a:r>
              <a:rPr lang="en-US" sz="1800" dirty="0" smtClean="0"/>
              <a:t>If Vicar St. was to be made one way going north, it would lead to increased traffic movements on Troy's Lane</a:t>
            </a:r>
          </a:p>
          <a:p>
            <a:pPr>
              <a:lnSpc>
                <a:spcPct val="150000"/>
              </a:lnSpc>
            </a:pPr>
            <a:r>
              <a:rPr lang="en-US" sz="1800" dirty="0" smtClean="0"/>
              <a:t>The introduction of a contra-flow cycle lane is safer with traffic going one-way south as it does not conflict with on-street parking</a:t>
            </a:r>
          </a:p>
          <a:p>
            <a:pPr>
              <a:lnSpc>
                <a:spcPct val="150000"/>
              </a:lnSpc>
            </a:pPr>
            <a:r>
              <a:rPr lang="en-US" sz="1800" dirty="0" smtClean="0"/>
              <a:t>Therefore the recommendation is  that Vicar Street be made one-way south as part of this improvement scheme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400" dirty="0" smtClean="0"/>
          </a:p>
          <a:p>
            <a:endParaRPr lang="en-US" sz="12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1200" b="1" u="sng" dirty="0" smtClean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89152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857B308-41F5-40A7-8808-AF82E30E257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176201" y="813924"/>
            <a:ext cx="8412504" cy="56777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Arrow: Bent 5">
            <a:extLst>
              <a:ext uri="{FF2B5EF4-FFF2-40B4-BE49-F238E27FC236}">
                <a16:creationId xmlns:a16="http://schemas.microsoft.com/office/drawing/2014/main" id="{AFD9DE31-F7D8-4471-BBC0-9E03A91602D7}"/>
              </a:ext>
            </a:extLst>
          </p:cNvPr>
          <p:cNvSpPr/>
          <p:nvPr/>
        </p:nvSpPr>
        <p:spPr>
          <a:xfrm rot="15785604">
            <a:off x="3182038" y="2871608"/>
            <a:ext cx="301873" cy="220127"/>
          </a:xfrm>
          <a:prstGeom prst="ben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9768FE77-E57F-46F0-B636-D7E11B43D921}"/>
              </a:ext>
            </a:extLst>
          </p:cNvPr>
          <p:cNvSpPr/>
          <p:nvPr/>
        </p:nvSpPr>
        <p:spPr>
          <a:xfrm rot="4018505">
            <a:off x="3315418" y="4080725"/>
            <a:ext cx="589315" cy="10731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Bent 7">
            <a:extLst>
              <a:ext uri="{FF2B5EF4-FFF2-40B4-BE49-F238E27FC236}">
                <a16:creationId xmlns:a16="http://schemas.microsoft.com/office/drawing/2014/main" id="{7E08592E-B1AA-4F27-B470-48E44D467D01}"/>
              </a:ext>
            </a:extLst>
          </p:cNvPr>
          <p:cNvSpPr/>
          <p:nvPr/>
        </p:nvSpPr>
        <p:spPr>
          <a:xfrm rot="8426407">
            <a:off x="3944466" y="5211335"/>
            <a:ext cx="208892" cy="283038"/>
          </a:xfrm>
          <a:prstGeom prst="ben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Arrow: Bent-Up 8">
            <a:extLst>
              <a:ext uri="{FF2B5EF4-FFF2-40B4-BE49-F238E27FC236}">
                <a16:creationId xmlns:a16="http://schemas.microsoft.com/office/drawing/2014/main" id="{935DF10D-9C5F-4095-AF00-4A1A309F2EBD}"/>
              </a:ext>
            </a:extLst>
          </p:cNvPr>
          <p:cNvSpPr/>
          <p:nvPr/>
        </p:nvSpPr>
        <p:spPr>
          <a:xfrm>
            <a:off x="7567534" y="4500903"/>
            <a:ext cx="256436" cy="181729"/>
          </a:xfrm>
          <a:prstGeom prst="bent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Bent-Up 9">
            <a:extLst>
              <a:ext uri="{FF2B5EF4-FFF2-40B4-BE49-F238E27FC236}">
                <a16:creationId xmlns:a16="http://schemas.microsoft.com/office/drawing/2014/main" id="{45BC6F76-8308-4F80-873B-825988CF4513}"/>
              </a:ext>
            </a:extLst>
          </p:cNvPr>
          <p:cNvSpPr/>
          <p:nvPr/>
        </p:nvSpPr>
        <p:spPr>
          <a:xfrm rot="14333866">
            <a:off x="6535923" y="2708432"/>
            <a:ext cx="256436" cy="181729"/>
          </a:xfrm>
          <a:prstGeom prst="bent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0F734F47-4AF7-41D1-9D18-E3F9794A0DDD}"/>
              </a:ext>
            </a:extLst>
          </p:cNvPr>
          <p:cNvSpPr/>
          <p:nvPr/>
        </p:nvSpPr>
        <p:spPr>
          <a:xfrm rot="19797492">
            <a:off x="4782881" y="4772131"/>
            <a:ext cx="378358" cy="7756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01173F86-8857-4469-9706-C060F85C5348}"/>
              </a:ext>
            </a:extLst>
          </p:cNvPr>
          <p:cNvSpPr/>
          <p:nvPr/>
        </p:nvSpPr>
        <p:spPr>
          <a:xfrm rot="8956469">
            <a:off x="4849156" y="4837445"/>
            <a:ext cx="378358" cy="7756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Bent 14">
            <a:extLst>
              <a:ext uri="{FF2B5EF4-FFF2-40B4-BE49-F238E27FC236}">
                <a16:creationId xmlns:a16="http://schemas.microsoft.com/office/drawing/2014/main" id="{687E642C-AD60-4AB2-AE40-F3020C83268D}"/>
              </a:ext>
            </a:extLst>
          </p:cNvPr>
          <p:cNvSpPr/>
          <p:nvPr/>
        </p:nvSpPr>
        <p:spPr>
          <a:xfrm rot="5025413" flipV="1">
            <a:off x="3219559" y="3197762"/>
            <a:ext cx="301873" cy="203781"/>
          </a:xfrm>
          <a:prstGeom prst="ben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85339B0-9B23-4143-B363-B15D5A1EFAE9}"/>
              </a:ext>
            </a:extLst>
          </p:cNvPr>
          <p:cNvSpPr/>
          <p:nvPr/>
        </p:nvSpPr>
        <p:spPr>
          <a:xfrm>
            <a:off x="5053782" y="3283403"/>
            <a:ext cx="424156" cy="1249743"/>
          </a:xfrm>
          <a:custGeom>
            <a:avLst/>
            <a:gdLst>
              <a:gd name="connsiteX0" fmla="*/ 0 w 434340"/>
              <a:gd name="connsiteY0" fmla="*/ 15240 h 975360"/>
              <a:gd name="connsiteX1" fmla="*/ 68580 w 434340"/>
              <a:gd name="connsiteY1" fmla="*/ 91440 h 975360"/>
              <a:gd name="connsiteX2" fmla="*/ 274320 w 434340"/>
              <a:gd name="connsiteY2" fmla="*/ 891540 h 975360"/>
              <a:gd name="connsiteX3" fmla="*/ 259080 w 434340"/>
              <a:gd name="connsiteY3" fmla="*/ 975360 h 975360"/>
              <a:gd name="connsiteX4" fmla="*/ 434340 w 434340"/>
              <a:gd name="connsiteY4" fmla="*/ 922020 h 975360"/>
              <a:gd name="connsiteX5" fmla="*/ 358140 w 434340"/>
              <a:gd name="connsiteY5" fmla="*/ 891540 h 975360"/>
              <a:gd name="connsiteX6" fmla="*/ 144780 w 434340"/>
              <a:gd name="connsiteY6" fmla="*/ 76200 h 975360"/>
              <a:gd name="connsiteX7" fmla="*/ 167640 w 434340"/>
              <a:gd name="connsiteY7" fmla="*/ 0 h 975360"/>
              <a:gd name="connsiteX8" fmla="*/ 0 w 434340"/>
              <a:gd name="connsiteY8" fmla="*/ 15240 h 975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4340" h="975360">
                <a:moveTo>
                  <a:pt x="0" y="15240"/>
                </a:moveTo>
                <a:lnTo>
                  <a:pt x="68580" y="91440"/>
                </a:lnTo>
                <a:lnTo>
                  <a:pt x="274320" y="891540"/>
                </a:lnTo>
                <a:lnTo>
                  <a:pt x="259080" y="975360"/>
                </a:lnTo>
                <a:lnTo>
                  <a:pt x="434340" y="922020"/>
                </a:lnTo>
                <a:lnTo>
                  <a:pt x="358140" y="891540"/>
                </a:lnTo>
                <a:lnTo>
                  <a:pt x="144780" y="76200"/>
                </a:lnTo>
                <a:lnTo>
                  <a:pt x="167640" y="0"/>
                </a:lnTo>
                <a:lnTo>
                  <a:pt x="0" y="1524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DFC1D27-65B4-42B3-89FD-5C3A74597991}"/>
              </a:ext>
            </a:extLst>
          </p:cNvPr>
          <p:cNvSpPr txBox="1"/>
          <p:nvPr/>
        </p:nvSpPr>
        <p:spPr>
          <a:xfrm>
            <a:off x="5915813" y="1688013"/>
            <a:ext cx="118542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Possible Future Development Access Road through Sweeney's Orchard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724BD60-F3B5-4EF9-BFAC-F2F68C139BE4}"/>
              </a:ext>
            </a:extLst>
          </p:cNvPr>
          <p:cNvCxnSpPr>
            <a:cxnSpLocks/>
          </p:cNvCxnSpPr>
          <p:nvPr/>
        </p:nvCxnSpPr>
        <p:spPr>
          <a:xfrm flipH="1">
            <a:off x="5177889" y="2334344"/>
            <a:ext cx="745192" cy="9490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6172E12D-266E-4526-B252-415E9B7732F9}"/>
              </a:ext>
            </a:extLst>
          </p:cNvPr>
          <p:cNvSpPr/>
          <p:nvPr/>
        </p:nvSpPr>
        <p:spPr>
          <a:xfrm rot="3755892">
            <a:off x="7033552" y="3583304"/>
            <a:ext cx="378358" cy="7756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9AB33E0E-E252-47C6-9867-F6A8F6A36532}"/>
              </a:ext>
            </a:extLst>
          </p:cNvPr>
          <p:cNvSpPr/>
          <p:nvPr/>
        </p:nvSpPr>
        <p:spPr>
          <a:xfrm rot="14556463">
            <a:off x="6933162" y="3614022"/>
            <a:ext cx="378358" cy="7756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Bent 23">
            <a:extLst>
              <a:ext uri="{FF2B5EF4-FFF2-40B4-BE49-F238E27FC236}">
                <a16:creationId xmlns:a16="http://schemas.microsoft.com/office/drawing/2014/main" id="{83E49F4E-3576-4A9E-943D-E082E55B9B13}"/>
              </a:ext>
            </a:extLst>
          </p:cNvPr>
          <p:cNvSpPr/>
          <p:nvPr/>
        </p:nvSpPr>
        <p:spPr>
          <a:xfrm rot="8426407" flipH="1">
            <a:off x="4116931" y="5040744"/>
            <a:ext cx="193082" cy="283038"/>
          </a:xfrm>
          <a:prstGeom prst="ben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290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3E2E159-11B9-4E93-8CAA-298B572EC6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3" r="7202"/>
          <a:stretch/>
        </p:blipFill>
        <p:spPr>
          <a:xfrm rot="16200000">
            <a:off x="2864559" y="-1997877"/>
            <a:ext cx="6572217" cy="1092245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96959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0857B308-41F5-40A7-8808-AF82E30E2577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88" t="35073" r="34503" b="5220"/>
          <a:stretch/>
        </p:blipFill>
        <p:spPr>
          <a:xfrm>
            <a:off x="2677668" y="111276"/>
            <a:ext cx="5601099" cy="66354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5A99B013-2F16-48B1-9004-7877BA895768}"/>
              </a:ext>
            </a:extLst>
          </p:cNvPr>
          <p:cNvSpPr/>
          <p:nvPr/>
        </p:nvSpPr>
        <p:spPr>
          <a:xfrm>
            <a:off x="5411937" y="6133763"/>
            <a:ext cx="210312" cy="23774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allout: Bent Line 16">
            <a:extLst>
              <a:ext uri="{FF2B5EF4-FFF2-40B4-BE49-F238E27FC236}">
                <a16:creationId xmlns:a16="http://schemas.microsoft.com/office/drawing/2014/main" id="{4BF44843-FB14-4B79-AC9A-29EB6856EBB4}"/>
              </a:ext>
            </a:extLst>
          </p:cNvPr>
          <p:cNvSpPr/>
          <p:nvPr/>
        </p:nvSpPr>
        <p:spPr>
          <a:xfrm>
            <a:off x="1612787" y="5776195"/>
            <a:ext cx="947928" cy="130829"/>
          </a:xfrm>
          <a:prstGeom prst="borderCallout2">
            <a:avLst>
              <a:gd name="adj1" fmla="val 18750"/>
              <a:gd name="adj2" fmla="val 101048"/>
              <a:gd name="adj3" fmla="val 11119"/>
              <a:gd name="adj4" fmla="val 155469"/>
              <a:gd name="adj5" fmla="val 340097"/>
              <a:gd name="adj6" fmla="val 40066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ysClr val="windowText" lastClr="000000"/>
                </a:solidFill>
              </a:rPr>
              <a:t>Dean Street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F3684A5-B843-4A12-AEE8-160C787C49D0}"/>
              </a:ext>
            </a:extLst>
          </p:cNvPr>
          <p:cNvSpPr/>
          <p:nvPr/>
        </p:nvSpPr>
        <p:spPr>
          <a:xfrm>
            <a:off x="4090629" y="1728216"/>
            <a:ext cx="210312" cy="23774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llout: Bent Line 6">
            <a:extLst>
              <a:ext uri="{FF2B5EF4-FFF2-40B4-BE49-F238E27FC236}">
                <a16:creationId xmlns:a16="http://schemas.microsoft.com/office/drawing/2014/main" id="{C46647DD-992C-4110-988C-F840B323F4E4}"/>
              </a:ext>
            </a:extLst>
          </p:cNvPr>
          <p:cNvSpPr/>
          <p:nvPr/>
        </p:nvSpPr>
        <p:spPr>
          <a:xfrm>
            <a:off x="1837944" y="1379792"/>
            <a:ext cx="1079571" cy="130829"/>
          </a:xfrm>
          <a:prstGeom prst="borderCallout2">
            <a:avLst>
              <a:gd name="adj1" fmla="val 18750"/>
              <a:gd name="adj2" fmla="val 101048"/>
              <a:gd name="adj3" fmla="val 11119"/>
              <a:gd name="adj4" fmla="val 155469"/>
              <a:gd name="adj5" fmla="val 347086"/>
              <a:gd name="adj6" fmla="val 21517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ysClr val="windowText" lastClr="000000"/>
                </a:solidFill>
              </a:rPr>
              <a:t>Freshford Road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4167660-5DC1-483F-9C28-5E80D3EA4ED8}"/>
              </a:ext>
            </a:extLst>
          </p:cNvPr>
          <p:cNvSpPr/>
          <p:nvPr/>
        </p:nvSpPr>
        <p:spPr>
          <a:xfrm>
            <a:off x="7647618" y="4707299"/>
            <a:ext cx="210312" cy="23774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llout: Bent Line 8">
            <a:extLst>
              <a:ext uri="{FF2B5EF4-FFF2-40B4-BE49-F238E27FC236}">
                <a16:creationId xmlns:a16="http://schemas.microsoft.com/office/drawing/2014/main" id="{A7A16B30-9783-4AC3-A437-443D72816F13}"/>
              </a:ext>
            </a:extLst>
          </p:cNvPr>
          <p:cNvSpPr/>
          <p:nvPr/>
        </p:nvSpPr>
        <p:spPr>
          <a:xfrm>
            <a:off x="8175500" y="4437015"/>
            <a:ext cx="1406442" cy="237744"/>
          </a:xfrm>
          <a:prstGeom prst="borderCallout2">
            <a:avLst>
              <a:gd name="adj1" fmla="val 18750"/>
              <a:gd name="adj2" fmla="val 178"/>
              <a:gd name="adj3" fmla="val 18750"/>
              <a:gd name="adj4" fmla="val -16667"/>
              <a:gd name="adj5" fmla="val 116464"/>
              <a:gd name="adj6" fmla="val -2653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ysClr val="windowText" lastClr="000000"/>
                </a:solidFill>
              </a:rPr>
              <a:t>Greensbridge Street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3409D5EA-CE58-4A1F-9DF2-BDFEC9094D2D}"/>
              </a:ext>
            </a:extLst>
          </p:cNvPr>
          <p:cNvSpPr/>
          <p:nvPr/>
        </p:nvSpPr>
        <p:spPr>
          <a:xfrm>
            <a:off x="6419088" y="5148072"/>
            <a:ext cx="1517904" cy="384048"/>
          </a:xfrm>
          <a:custGeom>
            <a:avLst/>
            <a:gdLst>
              <a:gd name="connsiteX0" fmla="*/ 0 w 1517904"/>
              <a:gd name="connsiteY0" fmla="*/ 320040 h 384048"/>
              <a:gd name="connsiteX1" fmla="*/ 713232 w 1517904"/>
              <a:gd name="connsiteY1" fmla="*/ 91440 h 384048"/>
              <a:gd name="connsiteX2" fmla="*/ 1472184 w 1517904"/>
              <a:gd name="connsiteY2" fmla="*/ 0 h 384048"/>
              <a:gd name="connsiteX3" fmla="*/ 1517904 w 1517904"/>
              <a:gd name="connsiteY3" fmla="*/ 109728 h 384048"/>
              <a:gd name="connsiteX4" fmla="*/ 768096 w 1517904"/>
              <a:gd name="connsiteY4" fmla="*/ 164592 h 384048"/>
              <a:gd name="connsiteX5" fmla="*/ 27432 w 1517904"/>
              <a:gd name="connsiteY5" fmla="*/ 384048 h 384048"/>
              <a:gd name="connsiteX6" fmla="*/ 0 w 1517904"/>
              <a:gd name="connsiteY6" fmla="*/ 320040 h 384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17904" h="384048">
                <a:moveTo>
                  <a:pt x="0" y="320040"/>
                </a:moveTo>
                <a:lnTo>
                  <a:pt x="713232" y="91440"/>
                </a:lnTo>
                <a:lnTo>
                  <a:pt x="1472184" y="0"/>
                </a:lnTo>
                <a:lnTo>
                  <a:pt x="1517904" y="109728"/>
                </a:lnTo>
                <a:lnTo>
                  <a:pt x="768096" y="164592"/>
                </a:lnTo>
                <a:lnTo>
                  <a:pt x="27432" y="384048"/>
                </a:lnTo>
                <a:lnTo>
                  <a:pt x="0" y="3200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01B6FE4-B605-4FAE-AB4A-D233ED0EA8C3}"/>
              </a:ext>
            </a:extLst>
          </p:cNvPr>
          <p:cNvSpPr/>
          <p:nvPr/>
        </p:nvSpPr>
        <p:spPr>
          <a:xfrm>
            <a:off x="7185083" y="5148072"/>
            <a:ext cx="210312" cy="23774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llout: Bent Line 13">
            <a:extLst>
              <a:ext uri="{FF2B5EF4-FFF2-40B4-BE49-F238E27FC236}">
                <a16:creationId xmlns:a16="http://schemas.microsoft.com/office/drawing/2014/main" id="{CDFF14DC-F585-492F-9C96-CAC15A61DC52}"/>
              </a:ext>
            </a:extLst>
          </p:cNvPr>
          <p:cNvSpPr/>
          <p:nvPr/>
        </p:nvSpPr>
        <p:spPr>
          <a:xfrm>
            <a:off x="8395720" y="5456727"/>
            <a:ext cx="1690112" cy="237744"/>
          </a:xfrm>
          <a:prstGeom prst="borderCallout2">
            <a:avLst>
              <a:gd name="adj1" fmla="val 18750"/>
              <a:gd name="adj2" fmla="val 178"/>
              <a:gd name="adj3" fmla="val 18750"/>
              <a:gd name="adj4" fmla="val -16667"/>
              <a:gd name="adj5" fmla="val -64305"/>
              <a:gd name="adj6" fmla="val -6112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ysClr val="windowText" lastClr="000000"/>
                </a:solidFill>
              </a:rPr>
              <a:t>St. Francis Abbey Bridge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DF18C0F-8197-4679-AB2B-4545670C4DAF}"/>
              </a:ext>
            </a:extLst>
          </p:cNvPr>
          <p:cNvSpPr/>
          <p:nvPr/>
        </p:nvSpPr>
        <p:spPr>
          <a:xfrm>
            <a:off x="6353587" y="4290711"/>
            <a:ext cx="210312" cy="23774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allout: Bent Line 17">
            <a:extLst>
              <a:ext uri="{FF2B5EF4-FFF2-40B4-BE49-F238E27FC236}">
                <a16:creationId xmlns:a16="http://schemas.microsoft.com/office/drawing/2014/main" id="{320DFA4E-26FF-4C7A-B011-C115622636B9}"/>
              </a:ext>
            </a:extLst>
          </p:cNvPr>
          <p:cNvSpPr/>
          <p:nvPr/>
        </p:nvSpPr>
        <p:spPr>
          <a:xfrm>
            <a:off x="8537555" y="3208771"/>
            <a:ext cx="1406442" cy="237744"/>
          </a:xfrm>
          <a:prstGeom prst="borderCallout2">
            <a:avLst>
              <a:gd name="adj1" fmla="val 18750"/>
              <a:gd name="adj2" fmla="val 178"/>
              <a:gd name="adj3" fmla="val 18750"/>
              <a:gd name="adj4" fmla="val -16667"/>
              <a:gd name="adj5" fmla="val 466464"/>
              <a:gd name="adj6" fmla="val -14356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ysClr val="windowText" lastClr="000000"/>
                </a:solidFill>
              </a:rPr>
              <a:t>Green Street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473DF35-795E-4530-8479-BA02610C0211}"/>
              </a:ext>
            </a:extLst>
          </p:cNvPr>
          <p:cNvSpPr/>
          <p:nvPr/>
        </p:nvSpPr>
        <p:spPr>
          <a:xfrm>
            <a:off x="5470993" y="4290711"/>
            <a:ext cx="210312" cy="23774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allout: Bent Line 19">
            <a:extLst>
              <a:ext uri="{FF2B5EF4-FFF2-40B4-BE49-F238E27FC236}">
                <a16:creationId xmlns:a16="http://schemas.microsoft.com/office/drawing/2014/main" id="{9FE7DC35-09FC-42BB-8632-B9FB58D5A0F6}"/>
              </a:ext>
            </a:extLst>
          </p:cNvPr>
          <p:cNvSpPr/>
          <p:nvPr/>
        </p:nvSpPr>
        <p:spPr>
          <a:xfrm>
            <a:off x="1612787" y="3997843"/>
            <a:ext cx="947928" cy="130829"/>
          </a:xfrm>
          <a:prstGeom prst="borderCallout2">
            <a:avLst>
              <a:gd name="adj1" fmla="val 18750"/>
              <a:gd name="adj2" fmla="val 101048"/>
              <a:gd name="adj3" fmla="val 11119"/>
              <a:gd name="adj4" fmla="val 155469"/>
              <a:gd name="adj5" fmla="val 305150"/>
              <a:gd name="adj6" fmla="val 40549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>
                <a:solidFill>
                  <a:sysClr val="windowText" lastClr="000000"/>
                </a:solidFill>
              </a:rPr>
              <a:t>Troys</a:t>
            </a:r>
            <a:r>
              <a:rPr lang="en-US" sz="1100" dirty="0">
                <a:solidFill>
                  <a:sysClr val="windowText" lastClr="000000"/>
                </a:solidFill>
              </a:rPr>
              <a:t> Lane</a:t>
            </a:r>
          </a:p>
        </p:txBody>
      </p:sp>
    </p:spTree>
    <p:extLst>
      <p:ext uri="{BB962C8B-B14F-4D97-AF65-F5344CB8AC3E}">
        <p14:creationId xmlns:p14="http://schemas.microsoft.com/office/powerpoint/2010/main" val="2055276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982606F4-C227-4850-83A6-B00BBDA39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5195" y="218780"/>
            <a:ext cx="5273776" cy="453859"/>
          </a:xfrm>
        </p:spPr>
        <p:txBody>
          <a:bodyPr>
            <a:normAutofit/>
          </a:bodyPr>
          <a:lstStyle/>
          <a:p>
            <a:pPr algn="ctr"/>
            <a:r>
              <a:rPr lang="en-US" sz="1800" b="1" u="sng" dirty="0" smtClean="0">
                <a:highlight>
                  <a:srgbClr val="C0C0C0"/>
                </a:highlight>
              </a:rPr>
              <a:t>DESCRIPTION OF VICAR </a:t>
            </a:r>
            <a:r>
              <a:rPr lang="en-US" sz="1800" b="1" u="sng" dirty="0">
                <a:highlight>
                  <a:srgbClr val="C0C0C0"/>
                </a:highlight>
              </a:rPr>
              <a:t>STREET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88FD82-5969-408C-9CDE-36DB81F33F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6590" y="1198963"/>
            <a:ext cx="6151862" cy="500519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IE" sz="1500" dirty="0" smtClean="0"/>
              <a:t>Vicar</a:t>
            </a:r>
            <a:r>
              <a:rPr lang="en-IE" sz="1500" dirty="0"/>
              <a:t> Street extends from its junction with St. Canice's Place to </a:t>
            </a:r>
            <a:r>
              <a:rPr lang="en-IE" sz="1500" dirty="0" smtClean="0"/>
              <a:t>the</a:t>
            </a:r>
            <a:r>
              <a:rPr lang="en-IE" sz="1500" dirty="0"/>
              <a:t> </a:t>
            </a:r>
            <a:r>
              <a:rPr lang="en-IE" sz="1500" dirty="0" smtClean="0"/>
              <a:t>Troy's</a:t>
            </a:r>
            <a:r>
              <a:rPr lang="en-IE" sz="1500" dirty="0"/>
              <a:t> Gate </a:t>
            </a:r>
            <a:r>
              <a:rPr lang="en-IE" sz="1500" dirty="0" smtClean="0"/>
              <a:t>Mini‐Roundabout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IE" sz="1500" dirty="0" smtClean="0"/>
              <a:t>The</a:t>
            </a:r>
            <a:r>
              <a:rPr lang="en-IE" sz="1500" dirty="0"/>
              <a:t> street is approximately 150m </a:t>
            </a:r>
            <a:r>
              <a:rPr lang="en-IE" sz="1500" dirty="0" smtClean="0"/>
              <a:t>long </a:t>
            </a:r>
            <a:r>
              <a:rPr lang="en-IE" sz="1500" dirty="0"/>
              <a:t>and </a:t>
            </a:r>
            <a:r>
              <a:rPr lang="en-IE" sz="1500" dirty="0" smtClean="0"/>
              <a:t>is within the 30kph speed limit zone</a:t>
            </a:r>
            <a:endParaRPr lang="en-IE" sz="150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IE" sz="1500" dirty="0"/>
              <a:t>Average daily traffic through Vicar St is approximately 5362 </a:t>
            </a:r>
            <a:r>
              <a:rPr lang="en-IE" sz="1500" dirty="0" smtClean="0"/>
              <a:t>vehicles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IE" sz="1500" dirty="0" smtClean="0"/>
              <a:t>The</a:t>
            </a:r>
            <a:r>
              <a:rPr lang="en-IE" sz="1500" dirty="0"/>
              <a:t> cross-section comprises a two-way carriageway with a footway on each </a:t>
            </a:r>
            <a:r>
              <a:rPr lang="en-IE" sz="1500" dirty="0" smtClean="0"/>
              <a:t>side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IE" sz="1500" dirty="0" smtClean="0"/>
              <a:t>The </a:t>
            </a:r>
            <a:r>
              <a:rPr lang="en-IE" sz="1500" dirty="0"/>
              <a:t>carriageway width is typically 5.3m, but reduces to 5.0m at </a:t>
            </a:r>
            <a:r>
              <a:rPr lang="en-IE" sz="1500" dirty="0" smtClean="0"/>
              <a:t>locations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IE" sz="1500" dirty="0" smtClean="0"/>
              <a:t>The footway </a:t>
            </a:r>
            <a:r>
              <a:rPr lang="en-IE" sz="1500" dirty="0"/>
              <a:t>widths are typically 1.2m but reduce to 1.0m at critical </a:t>
            </a:r>
            <a:r>
              <a:rPr lang="en-IE" sz="1500" dirty="0" smtClean="0"/>
              <a:t>locations.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IE" sz="1500" dirty="0" smtClean="0"/>
              <a:t>The </a:t>
            </a:r>
            <a:r>
              <a:rPr lang="en-IE" sz="1500" dirty="0"/>
              <a:t>distance between building lines increases at the northern half of Vicar Street, allowing for the provision of </a:t>
            </a:r>
            <a:r>
              <a:rPr lang="en-IE" sz="1500" dirty="0" smtClean="0"/>
              <a:t>car parking spaces</a:t>
            </a:r>
            <a:endParaRPr lang="en-IE" sz="1500" dirty="0"/>
          </a:p>
          <a:p>
            <a:pPr>
              <a:lnSpc>
                <a:spcPct val="150000"/>
              </a:lnSpc>
            </a:pPr>
            <a:r>
              <a:rPr lang="en-IE" sz="1500" dirty="0"/>
              <a:t>A 3.5 tonne weight restriction is in place on the street</a:t>
            </a:r>
          </a:p>
          <a:p>
            <a:pPr marL="0" indent="0">
              <a:buNone/>
            </a:pPr>
            <a:endParaRPr lang="en-US" sz="1300" b="1" u="sng" dirty="0"/>
          </a:p>
          <a:p>
            <a:endParaRPr lang="en-US" b="1" u="sng" dirty="0"/>
          </a:p>
          <a:p>
            <a:endParaRPr lang="en-US" b="1" u="sng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FDB300FC-3C3B-4803-999A-2F9DE1A5B61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149" y="1651527"/>
            <a:ext cx="4800790" cy="359974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28269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C14DBB6-F906-48E5-BF02-31FE21EBA29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9536" y="85407"/>
            <a:ext cx="4341729" cy="3256297"/>
          </a:xfrm>
          <a:ln>
            <a:solidFill>
              <a:schemeClr val="tx1"/>
            </a:solidFill>
          </a:ln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ED2875DB-DA7F-410A-8A68-F02ACA594B9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03923" y="85407"/>
            <a:ext cx="4327374" cy="3245531"/>
          </a:xfr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C4E5846-3D8C-44B8-9A59-4A12D9CC51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36" y="3516295"/>
            <a:ext cx="4341730" cy="32562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6CFA57-57F3-4B7E-8BF7-1A427E3FF3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565" y="3516295"/>
            <a:ext cx="4341731" cy="325629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829353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982606F4-C227-4850-83A6-B00BBDA39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5195" y="218780"/>
            <a:ext cx="5273776" cy="453859"/>
          </a:xfrm>
        </p:spPr>
        <p:txBody>
          <a:bodyPr>
            <a:normAutofit/>
          </a:bodyPr>
          <a:lstStyle/>
          <a:p>
            <a:pPr algn="ctr"/>
            <a:r>
              <a:rPr lang="en-US" sz="1800" b="1" u="sng" dirty="0" smtClean="0">
                <a:highlight>
                  <a:srgbClr val="C0C0C0"/>
                </a:highlight>
              </a:rPr>
              <a:t>EXISTING ISSUES</a:t>
            </a:r>
            <a:endParaRPr lang="en-US" sz="1800" b="1" u="sng" dirty="0">
              <a:highlight>
                <a:srgbClr val="C0C0C0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88FD82-5969-408C-9CDE-36DB81F33F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8062" y="1326501"/>
            <a:ext cx="6177705" cy="443520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000" dirty="0"/>
              <a:t>Road pavements and footpaths are in a deteriorated condition and need to be </a:t>
            </a:r>
            <a:r>
              <a:rPr lang="en-US" sz="2000" dirty="0" smtClean="0"/>
              <a:t>replaced</a:t>
            </a:r>
            <a:endParaRPr lang="en-US" sz="2000" dirty="0"/>
          </a:p>
          <a:p>
            <a:pPr>
              <a:lnSpc>
                <a:spcPct val="120000"/>
              </a:lnSpc>
            </a:pPr>
            <a:r>
              <a:rPr lang="en-US" sz="2000" dirty="0" smtClean="0"/>
              <a:t>Footway </a:t>
            </a:r>
            <a:r>
              <a:rPr lang="en-US" sz="2000" dirty="0"/>
              <a:t>widths </a:t>
            </a:r>
            <a:r>
              <a:rPr lang="en-US" sz="2000" dirty="0" smtClean="0"/>
              <a:t>are narrow and fall </a:t>
            </a:r>
            <a:r>
              <a:rPr lang="en-US" sz="2000" dirty="0"/>
              <a:t>below desirable </a:t>
            </a:r>
            <a:r>
              <a:rPr lang="en-US" sz="2000" dirty="0" smtClean="0"/>
              <a:t>minimum widths at </a:t>
            </a:r>
            <a:r>
              <a:rPr lang="en-US" sz="2000" dirty="0"/>
              <a:t>critical </a:t>
            </a:r>
            <a:r>
              <a:rPr lang="en-US" sz="2000" dirty="0" smtClean="0"/>
              <a:t>locations</a:t>
            </a:r>
            <a:endParaRPr lang="en-US" sz="2000" dirty="0"/>
          </a:p>
          <a:p>
            <a:pPr>
              <a:lnSpc>
                <a:spcPct val="120000"/>
              </a:lnSpc>
            </a:pPr>
            <a:r>
              <a:rPr lang="en-US" sz="2000" dirty="0"/>
              <a:t>The carriageway width falls below that desirable for a two-way street </a:t>
            </a:r>
            <a:r>
              <a:rPr lang="en-US" sz="2000" dirty="0" smtClean="0"/>
              <a:t>particularly at </a:t>
            </a:r>
            <a:r>
              <a:rPr lang="en-US" sz="2000" dirty="0"/>
              <a:t>critical </a:t>
            </a:r>
            <a:r>
              <a:rPr lang="en-US" sz="2000" dirty="0" smtClean="0"/>
              <a:t>locations</a:t>
            </a:r>
          </a:p>
          <a:p>
            <a:pPr>
              <a:lnSpc>
                <a:spcPct val="120000"/>
              </a:lnSpc>
            </a:pPr>
            <a:r>
              <a:rPr lang="en-US" sz="2000" dirty="0" smtClean="0"/>
              <a:t>Minimum width of 7.3m </a:t>
            </a:r>
            <a:r>
              <a:rPr lang="en-US" sz="2000" dirty="0"/>
              <a:t>between building </a:t>
            </a:r>
            <a:r>
              <a:rPr lang="en-US" sz="2000" dirty="0" smtClean="0"/>
              <a:t>facades</a:t>
            </a:r>
            <a:endParaRPr lang="en-US" sz="2000" dirty="0"/>
          </a:p>
          <a:p>
            <a:pPr>
              <a:lnSpc>
                <a:spcPct val="120000"/>
              </a:lnSpc>
            </a:pPr>
            <a:r>
              <a:rPr lang="en-US" sz="2000" dirty="0"/>
              <a:t>Turning movements </a:t>
            </a:r>
            <a:r>
              <a:rPr lang="en-US" sz="2000" dirty="0" smtClean="0"/>
              <a:t>from St. Francis Abbey Bridge to Vicar </a:t>
            </a:r>
            <a:r>
              <a:rPr lang="en-US" sz="2000" dirty="0"/>
              <a:t>Street </a:t>
            </a:r>
            <a:r>
              <a:rPr lang="en-US" sz="2000" dirty="0" smtClean="0"/>
              <a:t>impact </a:t>
            </a:r>
            <a:r>
              <a:rPr lang="en-US" sz="2000" dirty="0"/>
              <a:t>on the efficient operation of </a:t>
            </a:r>
            <a:r>
              <a:rPr lang="en-US" sz="2000" dirty="0" smtClean="0"/>
              <a:t>the junction</a:t>
            </a:r>
            <a:endParaRPr lang="en-US" sz="2000" dirty="0"/>
          </a:p>
          <a:p>
            <a:pPr marL="0" indent="0">
              <a:buNone/>
            </a:pPr>
            <a:endParaRPr lang="en-US" sz="1300" b="1" u="sng" dirty="0"/>
          </a:p>
          <a:p>
            <a:endParaRPr lang="en-US" b="1" u="sng" dirty="0"/>
          </a:p>
          <a:p>
            <a:endParaRPr lang="en-US" b="1" u="sng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" name="Content Placeholder 19">
            <a:extLst>
              <a:ext uri="{FF2B5EF4-FFF2-40B4-BE49-F238E27FC236}">
                <a16:creationId xmlns:a16="http://schemas.microsoft.com/office/drawing/2014/main" id="{947BD5C7-9E3D-434D-8443-9FABF9962D0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884" y="1562476"/>
            <a:ext cx="4767190" cy="3575392"/>
          </a:xfrm>
        </p:spPr>
      </p:pic>
    </p:spTree>
    <p:extLst>
      <p:ext uri="{BB962C8B-B14F-4D97-AF65-F5344CB8AC3E}">
        <p14:creationId xmlns:p14="http://schemas.microsoft.com/office/powerpoint/2010/main" val="28137661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982606F4-C227-4850-83A6-B00BBDA39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5195" y="218780"/>
            <a:ext cx="5273776" cy="453859"/>
          </a:xfrm>
        </p:spPr>
        <p:txBody>
          <a:bodyPr>
            <a:normAutofit/>
          </a:bodyPr>
          <a:lstStyle/>
          <a:p>
            <a:pPr algn="ctr"/>
            <a:r>
              <a:rPr lang="en-US" sz="1800" b="1" u="sng" dirty="0" smtClean="0">
                <a:highlight>
                  <a:srgbClr val="C0C0C0"/>
                </a:highlight>
              </a:rPr>
              <a:t>RATIONALE FOR SCHEME</a:t>
            </a:r>
            <a:endParaRPr lang="en-US" sz="1800" b="1" u="sng" dirty="0">
              <a:highlight>
                <a:srgbClr val="C0C0C0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88FD82-5969-408C-9CDE-36DB81F33F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7054" y="1002036"/>
            <a:ext cx="6305525" cy="528244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IE" sz="1800" dirty="0"/>
              <a:t>Pavement improvements are urgently required which presents the </a:t>
            </a:r>
            <a:r>
              <a:rPr lang="en-IE" sz="1800" dirty="0" smtClean="0"/>
              <a:t>opportunity for </a:t>
            </a:r>
            <a:r>
              <a:rPr lang="en-IE" sz="1800" dirty="0"/>
              <a:t>resolving </a:t>
            </a:r>
            <a:r>
              <a:rPr lang="en-IE" sz="1800" dirty="0" smtClean="0"/>
              <a:t>other issues</a:t>
            </a:r>
            <a:endParaRPr lang="en-IE" sz="180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IE" sz="1800" dirty="0"/>
              <a:t>Significant improvement for pedestrian safety by increasing </a:t>
            </a:r>
            <a:r>
              <a:rPr lang="en-IE" sz="1800" dirty="0" smtClean="0"/>
              <a:t>footway widths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IE" sz="1800" dirty="0" smtClean="0"/>
              <a:t>Vicar </a:t>
            </a:r>
            <a:r>
              <a:rPr lang="en-IE" sz="1800" dirty="0"/>
              <a:t>Street is not wide enough to </a:t>
            </a:r>
            <a:r>
              <a:rPr lang="en-IE" sz="1800" dirty="0" smtClean="0"/>
              <a:t>accommodate </a:t>
            </a:r>
            <a:r>
              <a:rPr lang="en-IE" sz="1800" dirty="0"/>
              <a:t>two-way carriageway with </a:t>
            </a:r>
            <a:r>
              <a:rPr lang="en-IE" sz="1800" dirty="0" smtClean="0"/>
              <a:t>widened footways therefore has to be one-way</a:t>
            </a:r>
            <a:endParaRPr lang="en-IE" sz="180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IE" sz="1800" dirty="0" smtClean="0"/>
              <a:t>Reducing carriageway to one-way will allow provision of a contra-flow cycle lane</a:t>
            </a:r>
            <a:endParaRPr lang="en-IE" sz="180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IE" sz="1800" dirty="0"/>
              <a:t>Reducing the number of turning manoeuvres at the junction with the Central Access Scheme will improve the efficiency of this </a:t>
            </a:r>
            <a:r>
              <a:rPr lang="en-IE" sz="1800" dirty="0" smtClean="0"/>
              <a:t>junction</a:t>
            </a:r>
            <a:endParaRPr lang="en-IE" sz="18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IE" sz="14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IE" sz="14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IE" sz="14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IE" sz="14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IE" sz="14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IE" sz="14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IE" sz="1400" dirty="0"/>
          </a:p>
          <a:p>
            <a:pPr marL="0" indent="0">
              <a:buNone/>
            </a:pPr>
            <a:endParaRPr lang="en-US" sz="1300" b="1" u="sng" dirty="0"/>
          </a:p>
          <a:p>
            <a:endParaRPr lang="en-US" b="1" u="sng" dirty="0"/>
          </a:p>
          <a:p>
            <a:endParaRPr lang="en-US" b="1" u="sng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2CDF998-2C68-4561-8B1B-8073F90833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618" y="1739456"/>
            <a:ext cx="4628853" cy="34716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53805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88FD82-5969-408C-9CDE-36DB81F33F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9044" y="850790"/>
            <a:ext cx="4188952" cy="5266545"/>
          </a:xfrm>
        </p:spPr>
        <p:txBody>
          <a:bodyPr>
            <a:normAutofit/>
          </a:bodyPr>
          <a:lstStyle/>
          <a:p>
            <a:endParaRPr lang="en-US" sz="1200" dirty="0"/>
          </a:p>
          <a:p>
            <a:pPr marL="0" indent="0">
              <a:buNone/>
            </a:pPr>
            <a:endParaRPr lang="en-US" sz="1200" b="1" u="sng" dirty="0"/>
          </a:p>
          <a:p>
            <a:endParaRPr lang="en-US" sz="1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6A9E94-598D-424A-8733-52C27BCAF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59" y="36375"/>
            <a:ext cx="11985522" cy="676924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72233" y="3236333"/>
            <a:ext cx="1274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 smtClean="0"/>
              <a:t>Vicar Street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513067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88FD82-5969-408C-9CDE-36DB81F33F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9044" y="850790"/>
            <a:ext cx="4188952" cy="5266545"/>
          </a:xfrm>
        </p:spPr>
        <p:txBody>
          <a:bodyPr>
            <a:normAutofit/>
          </a:bodyPr>
          <a:lstStyle/>
          <a:p>
            <a:endParaRPr lang="en-US" sz="1200" dirty="0"/>
          </a:p>
          <a:p>
            <a:pPr marL="0" indent="0">
              <a:buNone/>
            </a:pPr>
            <a:endParaRPr lang="en-US" sz="1200" b="1" u="sng" dirty="0"/>
          </a:p>
          <a:p>
            <a:endParaRPr lang="en-US" sz="1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6A9E94-598D-424A-8733-52C27BCAF0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4989" y="36375"/>
            <a:ext cx="9829645" cy="676924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01729" y="3236333"/>
            <a:ext cx="1337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Vicar Street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66680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88FD82-5969-408C-9CDE-36DB81F33F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9044" y="850790"/>
            <a:ext cx="4188952" cy="5266545"/>
          </a:xfrm>
        </p:spPr>
        <p:txBody>
          <a:bodyPr>
            <a:normAutofit/>
          </a:bodyPr>
          <a:lstStyle/>
          <a:p>
            <a:endParaRPr lang="en-US" sz="1200" dirty="0"/>
          </a:p>
          <a:p>
            <a:pPr marL="0" indent="0">
              <a:buNone/>
            </a:pPr>
            <a:endParaRPr lang="en-US" sz="1200" b="1" u="sng" dirty="0"/>
          </a:p>
          <a:p>
            <a:endParaRPr lang="en-US" sz="1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C8E2BF4-CD58-4B6E-A3A9-9DD0138E5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404" y="0"/>
            <a:ext cx="999285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11562" y="3244334"/>
            <a:ext cx="1376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Vicar Street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180224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3242</TotalTime>
  <Words>346</Words>
  <Application>Microsoft Office PowerPoint</Application>
  <PresentationFormat>Widescreen</PresentationFormat>
  <Paragraphs>64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  Kilkenny County Council, County Hall, John Street,  Kilkenny</vt:lpstr>
      <vt:lpstr>PowerPoint Presentation</vt:lpstr>
      <vt:lpstr>DESCRIPTION OF VICAR STREET</vt:lpstr>
      <vt:lpstr>PowerPoint Presentation</vt:lpstr>
      <vt:lpstr>EXISTING ISSUES</vt:lpstr>
      <vt:lpstr>RATIONALE FOR SCHEME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Cantwell</dc:creator>
  <cp:lastModifiedBy>Brenda Kelly</cp:lastModifiedBy>
  <cp:revision>189</cp:revision>
  <cp:lastPrinted>2020-01-20T11:20:20Z</cp:lastPrinted>
  <dcterms:created xsi:type="dcterms:W3CDTF">2019-11-05T10:09:52Z</dcterms:created>
  <dcterms:modified xsi:type="dcterms:W3CDTF">2020-01-20T11:20:44Z</dcterms:modified>
</cp:coreProperties>
</file>