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56" r:id="rId2"/>
    <p:sldId id="271" r:id="rId3"/>
    <p:sldId id="272" r:id="rId4"/>
    <p:sldId id="262" r:id="rId5"/>
    <p:sldId id="263" r:id="rId6"/>
    <p:sldId id="264" r:id="rId7"/>
    <p:sldId id="265" r:id="rId8"/>
    <p:sldId id="276" r:id="rId9"/>
    <p:sldId id="275" r:id="rId10"/>
    <p:sldId id="273" r:id="rId11"/>
    <p:sldId id="268" r:id="rId12"/>
    <p:sldId id="277" r:id="rId13"/>
    <p:sldId id="279" r:id="rId14"/>
    <p:sldId id="266" r:id="rId15"/>
    <p:sldId id="278" r:id="rId16"/>
    <p:sldId id="267" r:id="rId17"/>
    <p:sldId id="274" r:id="rId18"/>
  </p:sldIdLst>
  <p:sldSz cx="9144000" cy="6858000" type="screen4x3"/>
  <p:notesSz cx="6797675" cy="992822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CC"/>
    <a:srgbClr val="3366FF"/>
    <a:srgbClr val="396497"/>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78129" autoAdjust="0"/>
  </p:normalViewPr>
  <p:slideViewPr>
    <p:cSldViewPr>
      <p:cViewPr varScale="1">
        <p:scale>
          <a:sx n="86" d="100"/>
          <a:sy n="86" d="100"/>
        </p:scale>
        <p:origin x="-2250"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82D8A889-73D5-4F7D-AD46-5D8AD573A6D5}" type="datetimeFigureOut">
              <a:rPr lang="en-IE" smtClean="0"/>
              <a:pPr/>
              <a:t>12/01/2018</a:t>
            </a:fld>
            <a:endParaRPr lang="en-IE"/>
          </a:p>
        </p:txBody>
      </p:sp>
      <p:sp>
        <p:nvSpPr>
          <p:cNvPr id="4" name="Footer Placehold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en-IE"/>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9A63903B-53FB-4DC6-8874-A3C69A1184A5}" type="slidenum">
              <a:rPr lang="en-IE" smtClean="0"/>
              <a:pPr/>
              <a:t>‹#›</a:t>
            </a:fld>
            <a:endParaRPr lang="en-IE"/>
          </a:p>
        </p:txBody>
      </p:sp>
    </p:spTree>
    <p:extLst>
      <p:ext uri="{BB962C8B-B14F-4D97-AF65-F5344CB8AC3E}">
        <p14:creationId xmlns:p14="http://schemas.microsoft.com/office/powerpoint/2010/main" xmlns="" val="5165368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IE" dirty="0"/>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45829224-BFD6-4E90-848C-F6B3EEEDEDB2}" type="datetimeFigureOut">
              <a:rPr lang="en-IE" smtClean="0"/>
              <a:pPr/>
              <a:t>12/01/2018</a:t>
            </a:fld>
            <a:endParaRPr lang="en-IE"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IE" dirty="0"/>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IE" dirty="0"/>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79F0F476-75F4-4C7C-B208-FA5ACA69800E}" type="slidenum">
              <a:rPr lang="en-IE" smtClean="0"/>
              <a:pPr/>
              <a:t>‹#›</a:t>
            </a:fld>
            <a:endParaRPr lang="en-IE" dirty="0"/>
          </a:p>
        </p:txBody>
      </p:sp>
    </p:spTree>
    <p:extLst>
      <p:ext uri="{BB962C8B-B14F-4D97-AF65-F5344CB8AC3E}">
        <p14:creationId xmlns:p14="http://schemas.microsoft.com/office/powerpoint/2010/main" xmlns="" val="41222287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Good</a:t>
            </a:r>
            <a:r>
              <a:rPr lang="en-IE" baseline="0" dirty="0" smtClean="0"/>
              <a:t> morning.  Thank you for inviting me here today to provide an update on LEO activities.  I am currently Acting Head of Enterprise with the Local Enterprise Office Kilkenny and formerly the County Enterprise Board.</a:t>
            </a:r>
            <a:endParaRPr lang="en-IE" dirty="0"/>
          </a:p>
        </p:txBody>
      </p:sp>
      <p:sp>
        <p:nvSpPr>
          <p:cNvPr id="4" name="Slide Number Placeholder 3"/>
          <p:cNvSpPr>
            <a:spLocks noGrp="1"/>
          </p:cNvSpPr>
          <p:nvPr>
            <p:ph type="sldNum" sz="quarter" idx="10"/>
          </p:nvPr>
        </p:nvSpPr>
        <p:spPr/>
        <p:txBody>
          <a:bodyPr/>
          <a:lstStyle/>
          <a:p>
            <a:fld id="{79F0F476-75F4-4C7C-B208-FA5ACA69800E}" type="slidenum">
              <a:rPr lang="en-IE" smtClean="0"/>
              <a:pPr/>
              <a:t>1</a:t>
            </a:fld>
            <a:endParaRPr lang="en-IE" dirty="0"/>
          </a:p>
        </p:txBody>
      </p:sp>
    </p:spTree>
    <p:extLst>
      <p:ext uri="{BB962C8B-B14F-4D97-AF65-F5344CB8AC3E}">
        <p14:creationId xmlns:p14="http://schemas.microsoft.com/office/powerpoint/2010/main" xmlns="" val="35254372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b="1" u="sng" kern="1200" dirty="0" smtClean="0">
                <a:solidFill>
                  <a:schemeClr val="tx1"/>
                </a:solidFill>
                <a:effectLst/>
                <a:latin typeface="+mn-lt"/>
                <a:ea typeface="+mn-ea"/>
                <a:cs typeface="+mn-cs"/>
              </a:rPr>
              <a:t>Create Better Environment for Start-Ups</a:t>
            </a:r>
            <a:endParaRPr lang="en-IE" sz="1200" kern="1200" dirty="0" smtClean="0">
              <a:solidFill>
                <a:schemeClr val="tx1"/>
              </a:solidFill>
              <a:effectLst/>
              <a:latin typeface="+mn-lt"/>
              <a:ea typeface="+mn-ea"/>
              <a:cs typeface="+mn-cs"/>
            </a:endParaRPr>
          </a:p>
          <a:p>
            <a:r>
              <a:rPr lang="en-IE" sz="1200" kern="1200" dirty="0" smtClean="0">
                <a:solidFill>
                  <a:schemeClr val="tx1"/>
                </a:solidFill>
                <a:effectLst/>
                <a:latin typeface="+mn-lt"/>
                <a:ea typeface="+mn-ea"/>
                <a:cs typeface="+mn-cs"/>
              </a:rPr>
              <a:t>We implement actions and initiatives that create awareness among potential entrepreneurs of the types of supports available, thereby improving the conversion rate of business ideas to fully-formed enterprises. We play our part in making County Kilkenny a great place to do business.</a:t>
            </a:r>
          </a:p>
          <a:p>
            <a:endParaRPr lang="en-IE" dirty="0"/>
          </a:p>
        </p:txBody>
      </p:sp>
      <p:sp>
        <p:nvSpPr>
          <p:cNvPr id="4" name="Slide Number Placeholder 3"/>
          <p:cNvSpPr>
            <a:spLocks noGrp="1"/>
          </p:cNvSpPr>
          <p:nvPr>
            <p:ph type="sldNum" sz="quarter" idx="10"/>
          </p:nvPr>
        </p:nvSpPr>
        <p:spPr/>
        <p:txBody>
          <a:bodyPr/>
          <a:lstStyle/>
          <a:p>
            <a:fld id="{79F0F476-75F4-4C7C-B208-FA5ACA69800E}" type="slidenum">
              <a:rPr lang="en-IE" smtClean="0"/>
              <a:pPr/>
              <a:t>10</a:t>
            </a:fld>
            <a:endParaRPr lang="en-IE" dirty="0"/>
          </a:p>
        </p:txBody>
      </p:sp>
    </p:spTree>
    <p:extLst>
      <p:ext uri="{BB962C8B-B14F-4D97-AF65-F5344CB8AC3E}">
        <p14:creationId xmlns:p14="http://schemas.microsoft.com/office/powerpoint/2010/main" xmlns="" val="23465126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79F0F476-75F4-4C7C-B208-FA5ACA69800E}" type="slidenum">
              <a:rPr lang="en-IE" smtClean="0"/>
              <a:pPr/>
              <a:t>11</a:t>
            </a:fld>
            <a:endParaRPr lang="en-IE" dirty="0"/>
          </a:p>
        </p:txBody>
      </p:sp>
    </p:spTree>
    <p:extLst>
      <p:ext uri="{BB962C8B-B14F-4D97-AF65-F5344CB8AC3E}">
        <p14:creationId xmlns:p14="http://schemas.microsoft.com/office/powerpoint/2010/main" xmlns="" val="23149184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79F0F476-75F4-4C7C-B208-FA5ACA69800E}" type="slidenum">
              <a:rPr lang="en-IE" smtClean="0"/>
              <a:pPr/>
              <a:t>12</a:t>
            </a:fld>
            <a:endParaRPr lang="en-IE" dirty="0"/>
          </a:p>
        </p:txBody>
      </p:sp>
    </p:spTree>
    <p:extLst>
      <p:ext uri="{BB962C8B-B14F-4D97-AF65-F5344CB8AC3E}">
        <p14:creationId xmlns:p14="http://schemas.microsoft.com/office/powerpoint/2010/main" xmlns="" val="13324690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79F0F476-75F4-4C7C-B208-FA5ACA69800E}" type="slidenum">
              <a:rPr lang="en-IE" smtClean="0"/>
              <a:pPr/>
              <a:t>13</a:t>
            </a:fld>
            <a:endParaRPr lang="en-IE" dirty="0"/>
          </a:p>
        </p:txBody>
      </p:sp>
    </p:spTree>
    <p:extLst>
      <p:ext uri="{BB962C8B-B14F-4D97-AF65-F5344CB8AC3E}">
        <p14:creationId xmlns:p14="http://schemas.microsoft.com/office/powerpoint/2010/main" xmlns="" val="35173495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79F0F476-75F4-4C7C-B208-FA5ACA69800E}" type="slidenum">
              <a:rPr lang="en-IE" smtClean="0"/>
              <a:pPr/>
              <a:t>14</a:t>
            </a:fld>
            <a:endParaRPr lang="en-IE" dirty="0"/>
          </a:p>
        </p:txBody>
      </p:sp>
    </p:spTree>
    <p:extLst>
      <p:ext uri="{BB962C8B-B14F-4D97-AF65-F5344CB8AC3E}">
        <p14:creationId xmlns:p14="http://schemas.microsoft.com/office/powerpoint/2010/main" xmlns="" val="35173495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79F0F476-75F4-4C7C-B208-FA5ACA69800E}" type="slidenum">
              <a:rPr lang="en-IE" smtClean="0"/>
              <a:pPr/>
              <a:t>15</a:t>
            </a:fld>
            <a:endParaRPr lang="en-IE" dirty="0"/>
          </a:p>
        </p:txBody>
      </p:sp>
    </p:spTree>
    <p:extLst>
      <p:ext uri="{BB962C8B-B14F-4D97-AF65-F5344CB8AC3E}">
        <p14:creationId xmlns:p14="http://schemas.microsoft.com/office/powerpoint/2010/main" xmlns="" val="35173495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79F0F476-75F4-4C7C-B208-FA5ACA69800E}" type="slidenum">
              <a:rPr lang="en-IE" smtClean="0"/>
              <a:pPr/>
              <a:t>16</a:t>
            </a:fld>
            <a:endParaRPr lang="en-IE" dirty="0"/>
          </a:p>
        </p:txBody>
      </p:sp>
    </p:spTree>
    <p:extLst>
      <p:ext uri="{BB962C8B-B14F-4D97-AF65-F5344CB8AC3E}">
        <p14:creationId xmlns:p14="http://schemas.microsoft.com/office/powerpoint/2010/main" xmlns="" val="42415412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79F0F476-75F4-4C7C-B208-FA5ACA69800E}" type="slidenum">
              <a:rPr lang="en-IE" smtClean="0"/>
              <a:pPr/>
              <a:t>17</a:t>
            </a:fld>
            <a:endParaRPr lang="en-IE" dirty="0"/>
          </a:p>
        </p:txBody>
      </p:sp>
    </p:spTree>
    <p:extLst>
      <p:ext uri="{BB962C8B-B14F-4D97-AF65-F5344CB8AC3E}">
        <p14:creationId xmlns:p14="http://schemas.microsoft.com/office/powerpoint/2010/main" xmlns="" val="35254372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The Local Enterprise Office</a:t>
            </a:r>
            <a:r>
              <a:rPr lang="en-IE" baseline="0" dirty="0" smtClean="0"/>
              <a:t> Kilkenny (otherwise known as the LEO) is part of the national network of 31 LEOs.  The functional responsibility for the LEO rests with Kilkenny County Council and we operate within the terms of a Service Level Agreement (SLA) between Kilkenny County Council and Enterprise Ireland and implement overall policies on behalf of the Department of Business Enterprise and Innovation.  Our Enterprise Development Plan 2017 – 2020 outlines the targets under the key indicators contained in the SLA.  The Enterprise Plan is submitted to the SPC for Economic Development, Enterprise Support and Tourism and the SPC provides oversight of the implementation of the Development Plan on behalf of the Council.  We also submit annual metrics to Enterprise Ireland.  We provide progress reports on the implementation of the Development Plan to the SPC at their quarterly meetings.  We also have the services of a Specialist Evaluation and Approvals Committee to assess applications for financial support.  The Local Enterprise Office is the first point of contact for anyone in business or thinking of starting a business in County Kilkenny.  We are based at 42 Parliament Street and have a team of 5 full-time staff.</a:t>
            </a:r>
          </a:p>
        </p:txBody>
      </p:sp>
      <p:sp>
        <p:nvSpPr>
          <p:cNvPr id="4" name="Slide Number Placeholder 3"/>
          <p:cNvSpPr>
            <a:spLocks noGrp="1"/>
          </p:cNvSpPr>
          <p:nvPr>
            <p:ph type="sldNum" sz="quarter" idx="10"/>
          </p:nvPr>
        </p:nvSpPr>
        <p:spPr/>
        <p:txBody>
          <a:bodyPr/>
          <a:lstStyle/>
          <a:p>
            <a:fld id="{79F0F476-75F4-4C7C-B208-FA5ACA69800E}" type="slidenum">
              <a:rPr lang="en-IE" smtClean="0"/>
              <a:pPr/>
              <a:t>2</a:t>
            </a:fld>
            <a:endParaRPr lang="en-IE" dirty="0"/>
          </a:p>
        </p:txBody>
      </p:sp>
    </p:spTree>
    <p:extLst>
      <p:ext uri="{BB962C8B-B14F-4D97-AF65-F5344CB8AC3E}">
        <p14:creationId xmlns:p14="http://schemas.microsoft.com/office/powerpoint/2010/main" xmlns="" val="26401116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79F0F476-75F4-4C7C-B208-FA5ACA69800E}" type="slidenum">
              <a:rPr lang="en-IE" smtClean="0"/>
              <a:pPr/>
              <a:t>3</a:t>
            </a:fld>
            <a:endParaRPr lang="en-IE" dirty="0"/>
          </a:p>
        </p:txBody>
      </p:sp>
    </p:spTree>
    <p:extLst>
      <p:ext uri="{BB962C8B-B14F-4D97-AF65-F5344CB8AC3E}">
        <p14:creationId xmlns:p14="http://schemas.microsoft.com/office/powerpoint/2010/main" xmlns="" val="16416478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Our mission is supported by 6 strategic objectives under 4 strategic areas as set out in the Service Level Agreement between Enterprise Ireland and Kilkenny County Council</a:t>
            </a:r>
            <a:endParaRPr lang="en-IE" dirty="0"/>
          </a:p>
        </p:txBody>
      </p:sp>
      <p:sp>
        <p:nvSpPr>
          <p:cNvPr id="4" name="Slide Number Placeholder 3"/>
          <p:cNvSpPr>
            <a:spLocks noGrp="1"/>
          </p:cNvSpPr>
          <p:nvPr>
            <p:ph type="sldNum" sz="quarter" idx="10"/>
          </p:nvPr>
        </p:nvSpPr>
        <p:spPr/>
        <p:txBody>
          <a:bodyPr/>
          <a:lstStyle/>
          <a:p>
            <a:fld id="{79F0F476-75F4-4C7C-B208-FA5ACA69800E}" type="slidenum">
              <a:rPr lang="en-IE" smtClean="0"/>
              <a:pPr/>
              <a:t>4</a:t>
            </a:fld>
            <a:endParaRPr lang="en-IE" dirty="0"/>
          </a:p>
        </p:txBody>
      </p:sp>
    </p:spTree>
    <p:extLst>
      <p:ext uri="{BB962C8B-B14F-4D97-AF65-F5344CB8AC3E}">
        <p14:creationId xmlns:p14="http://schemas.microsoft.com/office/powerpoint/2010/main" xmlns="" val="42077489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kern="1200" dirty="0" smtClean="0">
                <a:solidFill>
                  <a:schemeClr val="tx1"/>
                </a:solidFill>
                <a:effectLst/>
                <a:latin typeface="+mn-lt"/>
                <a:ea typeface="+mn-ea"/>
                <a:cs typeface="+mn-cs"/>
              </a:rPr>
              <a:t>We provide a first stop shop service in respect of business support, enterprise development and promotion, including signposting and referral.  The need for good relevant and timely information and advice is central to the success of any business. We encourage entrepreneurs and small business owners to avail of a ‘Business Advisory Session’ with LEO executives to discuss their needs.  We constantly seek to improve the quality of the information we give to those thinking of starting or further developing a business.  We also promote and encourage small businesses to participate in relevant business development programmes to enhance their management and business skills within client companies. We build relationships with other agencies and organisations so that clients can be signposted and referred on as appropriate.</a:t>
            </a:r>
          </a:p>
          <a:p>
            <a:r>
              <a:rPr lang="en-IE" sz="1200" kern="1200" dirty="0" smtClean="0">
                <a:solidFill>
                  <a:schemeClr val="tx1"/>
                </a:solidFill>
                <a:effectLst/>
                <a:latin typeface="+mn-lt"/>
                <a:ea typeface="+mn-ea"/>
                <a:cs typeface="+mn-cs"/>
              </a:rPr>
              <a:t>We provide supports, guidance and solutions that make it easier for entrepreneurs, owners and managers to identify opportunities and implement actions to start-up, grow and survive within a competitive business environment.   The LEO is now firmly established within the local authority and the support services it provides are a very important function of the Council. The Council used to be the place where business people only went to seek advice on rates, planning permissions, roads, waste permits and so on. Through the LEO, the Council now takes a much more proactive role in helping small businesses to start, to develop and to grow. We work with the Economic Development Unit of the Council to help make it easier for people to do business in County Kilkenny.</a:t>
            </a:r>
          </a:p>
          <a:p>
            <a:endParaRPr lang="en-IE" dirty="0"/>
          </a:p>
        </p:txBody>
      </p:sp>
      <p:sp>
        <p:nvSpPr>
          <p:cNvPr id="4" name="Slide Number Placeholder 3"/>
          <p:cNvSpPr>
            <a:spLocks noGrp="1"/>
          </p:cNvSpPr>
          <p:nvPr>
            <p:ph type="sldNum" sz="quarter" idx="10"/>
          </p:nvPr>
        </p:nvSpPr>
        <p:spPr/>
        <p:txBody>
          <a:bodyPr/>
          <a:lstStyle/>
          <a:p>
            <a:fld id="{79F0F476-75F4-4C7C-B208-FA5ACA69800E}" type="slidenum">
              <a:rPr lang="en-IE" smtClean="0"/>
              <a:pPr/>
              <a:t>5</a:t>
            </a:fld>
            <a:endParaRPr lang="en-IE" dirty="0"/>
          </a:p>
        </p:txBody>
      </p:sp>
    </p:spTree>
    <p:extLst>
      <p:ext uri="{BB962C8B-B14F-4D97-AF65-F5344CB8AC3E}">
        <p14:creationId xmlns:p14="http://schemas.microsoft.com/office/powerpoint/2010/main" xmlns="" val="22326024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kern="1200" dirty="0" smtClean="0">
                <a:solidFill>
                  <a:schemeClr val="tx1"/>
                </a:solidFill>
                <a:effectLst/>
                <a:latin typeface="+mn-lt"/>
                <a:ea typeface="+mn-ea"/>
                <a:cs typeface="+mn-cs"/>
              </a:rPr>
              <a:t>We deliver support services that equip entrepreneurs, small business owners and managers with the knowledge to plan, grow and sustain productivity, innovation and competitiveness, as well as encourage greater technology uptake.  We cover the full spectrum of support from the provision of basic information and advice through to enterprise training, mentoring and management development support. We recognise that different supports are needed at different stages of the ‘life cycle’ of a business. For example, different developmental challenges face a business that has grown to employing ten people than one that has remained smaller. Businesses that are entering a growth phase may require intensive management development support, while one-to-one mentoring might be more effective in the case of a start-up business struggling to expand its customer base. We will aim to provide the most appropriate supports to enable small businesses to maximise their potential.  </a:t>
            </a:r>
          </a:p>
        </p:txBody>
      </p:sp>
      <p:sp>
        <p:nvSpPr>
          <p:cNvPr id="4" name="Slide Number Placeholder 3"/>
          <p:cNvSpPr>
            <a:spLocks noGrp="1"/>
          </p:cNvSpPr>
          <p:nvPr>
            <p:ph type="sldNum" sz="quarter" idx="10"/>
          </p:nvPr>
        </p:nvSpPr>
        <p:spPr/>
        <p:txBody>
          <a:bodyPr/>
          <a:lstStyle/>
          <a:p>
            <a:fld id="{79F0F476-75F4-4C7C-B208-FA5ACA69800E}" type="slidenum">
              <a:rPr lang="en-IE" smtClean="0"/>
              <a:pPr/>
              <a:t>6</a:t>
            </a:fld>
            <a:endParaRPr lang="en-IE" dirty="0"/>
          </a:p>
        </p:txBody>
      </p:sp>
    </p:spTree>
    <p:extLst>
      <p:ext uri="{BB962C8B-B14F-4D97-AF65-F5344CB8AC3E}">
        <p14:creationId xmlns:p14="http://schemas.microsoft.com/office/powerpoint/2010/main" xmlns="" val="30013478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1200" kern="1200" dirty="0" smtClean="0">
                <a:solidFill>
                  <a:schemeClr val="tx1"/>
                </a:solidFill>
                <a:effectLst/>
                <a:latin typeface="+mn-lt"/>
                <a:ea typeface="+mn-ea"/>
                <a:cs typeface="+mn-cs"/>
              </a:rPr>
              <a:t>We act as the catalyst and advocate for the establishment of a best practice enterprise culture among start-ups, micro and small businesses; also promoting enterprise and self-employment as a viable career option among the wider population.   We play our part in cultivating a positive attitude towards entrepreneurship generally in the county, at the same time as creating a more supportive environment for entrepreneurs. In particular, we endeavour to promote entrepreneurship in our second level schools, and we will celebrate and reward successful entrepreneurs in the local media and through Awards schemes. We will proactively engage with other LEOs and with the Centre of Excellence in Enterprise Ireland to establish best practice approaches that have been identified across the LEO Network and elsewhere.</a:t>
            </a:r>
          </a:p>
          <a:p>
            <a:endParaRPr lang="en-IE" dirty="0"/>
          </a:p>
        </p:txBody>
      </p:sp>
      <p:sp>
        <p:nvSpPr>
          <p:cNvPr id="4" name="Slide Number Placeholder 3"/>
          <p:cNvSpPr>
            <a:spLocks noGrp="1"/>
          </p:cNvSpPr>
          <p:nvPr>
            <p:ph type="sldNum" sz="quarter" idx="10"/>
          </p:nvPr>
        </p:nvSpPr>
        <p:spPr/>
        <p:txBody>
          <a:bodyPr/>
          <a:lstStyle/>
          <a:p>
            <a:fld id="{79F0F476-75F4-4C7C-B208-FA5ACA69800E}" type="slidenum">
              <a:rPr lang="en-IE" smtClean="0"/>
              <a:pPr/>
              <a:t>7</a:t>
            </a:fld>
            <a:endParaRPr lang="en-IE" dirty="0"/>
          </a:p>
        </p:txBody>
      </p:sp>
    </p:spTree>
    <p:extLst>
      <p:ext uri="{BB962C8B-B14F-4D97-AF65-F5344CB8AC3E}">
        <p14:creationId xmlns:p14="http://schemas.microsoft.com/office/powerpoint/2010/main" xmlns="" val="726115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1200" kern="1200" dirty="0" smtClean="0">
                <a:solidFill>
                  <a:schemeClr val="tx1"/>
                </a:solidFill>
                <a:effectLst/>
                <a:latin typeface="+mn-lt"/>
                <a:ea typeface="+mn-ea"/>
                <a:cs typeface="+mn-cs"/>
              </a:rPr>
              <a:t>We act as the catalyst and advocate for the establishment of a best practice enterprise culture among start-ups, micro and small businesses; also promoting enterprise and self-employment as a viable career option among the wider population.   We play our part in cultivating a positive attitude towards entrepreneurship generally in the county, at the same time as creating a more supportive environment for entrepreneurs. In particular, we endeavour to promote entrepreneurship in our second level schools, and we will celebrate and reward successful entrepreneurs in the local media and through Awards schemes. We will proactively engage with other LEOs and with the Centre of Excellence in Enterprise Ireland to establish best practice approaches that have been identified across the LEO Network and elsewhere.</a:t>
            </a:r>
          </a:p>
          <a:p>
            <a:endParaRPr lang="en-IE" dirty="0"/>
          </a:p>
        </p:txBody>
      </p:sp>
      <p:sp>
        <p:nvSpPr>
          <p:cNvPr id="4" name="Slide Number Placeholder 3"/>
          <p:cNvSpPr>
            <a:spLocks noGrp="1"/>
          </p:cNvSpPr>
          <p:nvPr>
            <p:ph type="sldNum" sz="quarter" idx="10"/>
          </p:nvPr>
        </p:nvSpPr>
        <p:spPr/>
        <p:txBody>
          <a:bodyPr/>
          <a:lstStyle/>
          <a:p>
            <a:fld id="{79F0F476-75F4-4C7C-B208-FA5ACA69800E}" type="slidenum">
              <a:rPr lang="en-IE" smtClean="0"/>
              <a:pPr/>
              <a:t>8</a:t>
            </a:fld>
            <a:endParaRPr lang="en-IE" dirty="0"/>
          </a:p>
        </p:txBody>
      </p:sp>
    </p:spTree>
    <p:extLst>
      <p:ext uri="{BB962C8B-B14F-4D97-AF65-F5344CB8AC3E}">
        <p14:creationId xmlns:p14="http://schemas.microsoft.com/office/powerpoint/2010/main" xmlns="" val="726115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1200" kern="1200" dirty="0" smtClean="0">
                <a:solidFill>
                  <a:schemeClr val="tx1"/>
                </a:solidFill>
                <a:effectLst/>
                <a:latin typeface="+mn-lt"/>
                <a:ea typeface="+mn-ea"/>
                <a:cs typeface="+mn-cs"/>
              </a:rPr>
              <a:t>We act as the catalyst and advocate for the establishment of a best practice enterprise culture among start-ups, micro and small businesses; also promoting enterprise and self-employment as a viable career option among the wider population.   We play our part in cultivating a positive attitude towards entrepreneurship generally in the county, at the same time as creating a more supportive environment for entrepreneurs. In particular, we endeavour to promote entrepreneurship in our second level schools, and we will celebrate and reward successful entrepreneurs in the local media and through Awards schemes. We will proactively engage with other LEOs and with the Centre of Excellence in Enterprise Ireland to establish best practice approaches that have been identified across the LEO Network and elsewhere.</a:t>
            </a:r>
          </a:p>
          <a:p>
            <a:endParaRPr lang="en-IE" dirty="0"/>
          </a:p>
        </p:txBody>
      </p:sp>
      <p:sp>
        <p:nvSpPr>
          <p:cNvPr id="4" name="Slide Number Placeholder 3"/>
          <p:cNvSpPr>
            <a:spLocks noGrp="1"/>
          </p:cNvSpPr>
          <p:nvPr>
            <p:ph type="sldNum" sz="quarter" idx="10"/>
          </p:nvPr>
        </p:nvSpPr>
        <p:spPr/>
        <p:txBody>
          <a:bodyPr/>
          <a:lstStyle/>
          <a:p>
            <a:fld id="{79F0F476-75F4-4C7C-B208-FA5ACA69800E}" type="slidenum">
              <a:rPr lang="en-IE" smtClean="0"/>
              <a:pPr/>
              <a:t>9</a:t>
            </a:fld>
            <a:endParaRPr lang="en-IE" dirty="0"/>
          </a:p>
        </p:txBody>
      </p:sp>
    </p:spTree>
    <p:extLst>
      <p:ext uri="{BB962C8B-B14F-4D97-AF65-F5344CB8AC3E}">
        <p14:creationId xmlns:p14="http://schemas.microsoft.com/office/powerpoint/2010/main" xmlns="" val="726115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E"/>
          </a:p>
        </p:txBody>
      </p:sp>
      <p:sp>
        <p:nvSpPr>
          <p:cNvPr id="4" name="Date Placeholder 3"/>
          <p:cNvSpPr>
            <a:spLocks noGrp="1"/>
          </p:cNvSpPr>
          <p:nvPr>
            <p:ph type="dt" sz="half" idx="10"/>
          </p:nvPr>
        </p:nvSpPr>
        <p:spPr/>
        <p:txBody>
          <a:bodyPr/>
          <a:lstStyle>
            <a:lvl1pPr>
              <a:defRPr/>
            </a:lvl1pPr>
          </a:lstStyle>
          <a:p>
            <a:pPr>
              <a:defRPr/>
            </a:pPr>
            <a:fld id="{2510E50F-D944-45FE-B926-4C7897516F63}" type="datetimeFigureOut">
              <a:rPr lang="en-IE"/>
              <a:pPr>
                <a:defRPr/>
              </a:pPr>
              <a:t>12/01/2018</a:t>
            </a:fld>
            <a:endParaRPr lang="en-IE" dirty="0"/>
          </a:p>
        </p:txBody>
      </p:sp>
      <p:sp>
        <p:nvSpPr>
          <p:cNvPr id="5" name="Footer Placeholder 4"/>
          <p:cNvSpPr>
            <a:spLocks noGrp="1"/>
          </p:cNvSpPr>
          <p:nvPr>
            <p:ph type="ftr" sz="quarter" idx="11"/>
          </p:nvPr>
        </p:nvSpPr>
        <p:spPr/>
        <p:txBody>
          <a:bodyPr/>
          <a:lstStyle>
            <a:lvl1pPr>
              <a:defRPr/>
            </a:lvl1pPr>
          </a:lstStyle>
          <a:p>
            <a:pPr>
              <a:defRPr/>
            </a:pPr>
            <a:endParaRPr lang="en-IE" dirty="0"/>
          </a:p>
        </p:txBody>
      </p:sp>
      <p:sp>
        <p:nvSpPr>
          <p:cNvPr id="6" name="Slide Number Placeholder 5"/>
          <p:cNvSpPr>
            <a:spLocks noGrp="1"/>
          </p:cNvSpPr>
          <p:nvPr>
            <p:ph type="sldNum" sz="quarter" idx="12"/>
          </p:nvPr>
        </p:nvSpPr>
        <p:spPr/>
        <p:txBody>
          <a:bodyPr/>
          <a:lstStyle>
            <a:lvl1pPr>
              <a:defRPr/>
            </a:lvl1pPr>
          </a:lstStyle>
          <a:p>
            <a:pPr>
              <a:defRPr/>
            </a:pPr>
            <a:fld id="{35C86B10-2A7E-4552-81C1-0230138C2C7A}" type="slidenum">
              <a:rPr lang="en-IE"/>
              <a:pPr>
                <a:defRPr/>
              </a:pPr>
              <a:t>‹#›</a:t>
            </a:fld>
            <a:endParaRPr lang="en-IE"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lvl1pPr>
              <a:defRPr/>
            </a:lvl1pPr>
          </a:lstStyle>
          <a:p>
            <a:pPr>
              <a:defRPr/>
            </a:pPr>
            <a:fld id="{0BF74975-8861-46EA-80E9-B7B78BAEB8F6}" type="datetimeFigureOut">
              <a:rPr lang="en-IE"/>
              <a:pPr>
                <a:defRPr/>
              </a:pPr>
              <a:t>12/01/2018</a:t>
            </a:fld>
            <a:endParaRPr lang="en-IE" dirty="0"/>
          </a:p>
        </p:txBody>
      </p:sp>
      <p:sp>
        <p:nvSpPr>
          <p:cNvPr id="5" name="Footer Placeholder 4"/>
          <p:cNvSpPr>
            <a:spLocks noGrp="1"/>
          </p:cNvSpPr>
          <p:nvPr>
            <p:ph type="ftr" sz="quarter" idx="11"/>
          </p:nvPr>
        </p:nvSpPr>
        <p:spPr/>
        <p:txBody>
          <a:bodyPr/>
          <a:lstStyle>
            <a:lvl1pPr>
              <a:defRPr/>
            </a:lvl1pPr>
          </a:lstStyle>
          <a:p>
            <a:pPr>
              <a:defRPr/>
            </a:pPr>
            <a:endParaRPr lang="en-IE" dirty="0"/>
          </a:p>
        </p:txBody>
      </p:sp>
      <p:sp>
        <p:nvSpPr>
          <p:cNvPr id="6" name="Slide Number Placeholder 5"/>
          <p:cNvSpPr>
            <a:spLocks noGrp="1"/>
          </p:cNvSpPr>
          <p:nvPr>
            <p:ph type="sldNum" sz="quarter" idx="12"/>
          </p:nvPr>
        </p:nvSpPr>
        <p:spPr/>
        <p:txBody>
          <a:bodyPr/>
          <a:lstStyle>
            <a:lvl1pPr>
              <a:defRPr/>
            </a:lvl1pPr>
          </a:lstStyle>
          <a:p>
            <a:pPr>
              <a:defRPr/>
            </a:pPr>
            <a:fld id="{B0188019-DA27-4795-B8A2-19C78D2A2136}" type="slidenum">
              <a:rPr lang="en-IE"/>
              <a:pPr>
                <a:defRPr/>
              </a:pPr>
              <a:t>‹#›</a:t>
            </a:fld>
            <a:endParaRPr lang="en-IE"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lvl1pPr>
              <a:defRPr/>
            </a:lvl1pPr>
          </a:lstStyle>
          <a:p>
            <a:pPr>
              <a:defRPr/>
            </a:pPr>
            <a:fld id="{D0629E94-817B-43D3-AD04-84EF6E71188E}" type="datetimeFigureOut">
              <a:rPr lang="en-IE"/>
              <a:pPr>
                <a:defRPr/>
              </a:pPr>
              <a:t>12/01/2018</a:t>
            </a:fld>
            <a:endParaRPr lang="en-IE" dirty="0"/>
          </a:p>
        </p:txBody>
      </p:sp>
      <p:sp>
        <p:nvSpPr>
          <p:cNvPr id="5" name="Footer Placeholder 4"/>
          <p:cNvSpPr>
            <a:spLocks noGrp="1"/>
          </p:cNvSpPr>
          <p:nvPr>
            <p:ph type="ftr" sz="quarter" idx="11"/>
          </p:nvPr>
        </p:nvSpPr>
        <p:spPr/>
        <p:txBody>
          <a:bodyPr/>
          <a:lstStyle>
            <a:lvl1pPr>
              <a:defRPr/>
            </a:lvl1pPr>
          </a:lstStyle>
          <a:p>
            <a:pPr>
              <a:defRPr/>
            </a:pPr>
            <a:endParaRPr lang="en-IE" dirty="0"/>
          </a:p>
        </p:txBody>
      </p:sp>
      <p:sp>
        <p:nvSpPr>
          <p:cNvPr id="6" name="Slide Number Placeholder 5"/>
          <p:cNvSpPr>
            <a:spLocks noGrp="1"/>
          </p:cNvSpPr>
          <p:nvPr>
            <p:ph type="sldNum" sz="quarter" idx="12"/>
          </p:nvPr>
        </p:nvSpPr>
        <p:spPr/>
        <p:txBody>
          <a:bodyPr/>
          <a:lstStyle>
            <a:lvl1pPr>
              <a:defRPr/>
            </a:lvl1pPr>
          </a:lstStyle>
          <a:p>
            <a:pPr>
              <a:defRPr/>
            </a:pPr>
            <a:fld id="{B4BDE3D8-95BD-4706-A780-DA92A952BB0E}" type="slidenum">
              <a:rPr lang="en-IE"/>
              <a:pPr>
                <a:defRPr/>
              </a:pPr>
              <a:t>‹#›</a:t>
            </a:fld>
            <a:endParaRPr lang="en-IE"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lvl1pPr>
              <a:defRPr/>
            </a:lvl1pPr>
          </a:lstStyle>
          <a:p>
            <a:pPr>
              <a:defRPr/>
            </a:pPr>
            <a:fld id="{62A1CF38-4FC9-4B2F-8767-8896D2F3EA0C}" type="datetimeFigureOut">
              <a:rPr lang="en-IE"/>
              <a:pPr>
                <a:defRPr/>
              </a:pPr>
              <a:t>12/01/2018</a:t>
            </a:fld>
            <a:endParaRPr lang="en-IE" dirty="0"/>
          </a:p>
        </p:txBody>
      </p:sp>
      <p:sp>
        <p:nvSpPr>
          <p:cNvPr id="5" name="Footer Placeholder 4"/>
          <p:cNvSpPr>
            <a:spLocks noGrp="1"/>
          </p:cNvSpPr>
          <p:nvPr>
            <p:ph type="ftr" sz="quarter" idx="11"/>
          </p:nvPr>
        </p:nvSpPr>
        <p:spPr/>
        <p:txBody>
          <a:bodyPr/>
          <a:lstStyle>
            <a:lvl1pPr>
              <a:defRPr/>
            </a:lvl1pPr>
          </a:lstStyle>
          <a:p>
            <a:pPr>
              <a:defRPr/>
            </a:pPr>
            <a:endParaRPr lang="en-IE" dirty="0"/>
          </a:p>
        </p:txBody>
      </p:sp>
      <p:sp>
        <p:nvSpPr>
          <p:cNvPr id="6" name="Slide Number Placeholder 5"/>
          <p:cNvSpPr>
            <a:spLocks noGrp="1"/>
          </p:cNvSpPr>
          <p:nvPr>
            <p:ph type="sldNum" sz="quarter" idx="12"/>
          </p:nvPr>
        </p:nvSpPr>
        <p:spPr/>
        <p:txBody>
          <a:bodyPr/>
          <a:lstStyle>
            <a:lvl1pPr>
              <a:defRPr/>
            </a:lvl1pPr>
          </a:lstStyle>
          <a:p>
            <a:pPr>
              <a:defRPr/>
            </a:pPr>
            <a:fld id="{43D1A82F-3E1A-46C0-BDD0-516F50224BCE}" type="slidenum">
              <a:rPr lang="en-IE"/>
              <a:pPr>
                <a:defRPr/>
              </a:pPr>
              <a:t>‹#›</a:t>
            </a:fld>
            <a:endParaRPr lang="en-IE"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517E47B-BB6D-46B2-8967-6D69ACEE5BDC}" type="datetimeFigureOut">
              <a:rPr lang="en-IE"/>
              <a:pPr>
                <a:defRPr/>
              </a:pPr>
              <a:t>12/01/2018</a:t>
            </a:fld>
            <a:endParaRPr lang="en-IE" dirty="0"/>
          </a:p>
        </p:txBody>
      </p:sp>
      <p:sp>
        <p:nvSpPr>
          <p:cNvPr id="5" name="Footer Placeholder 4"/>
          <p:cNvSpPr>
            <a:spLocks noGrp="1"/>
          </p:cNvSpPr>
          <p:nvPr>
            <p:ph type="ftr" sz="quarter" idx="11"/>
          </p:nvPr>
        </p:nvSpPr>
        <p:spPr/>
        <p:txBody>
          <a:bodyPr/>
          <a:lstStyle>
            <a:lvl1pPr>
              <a:defRPr/>
            </a:lvl1pPr>
          </a:lstStyle>
          <a:p>
            <a:pPr>
              <a:defRPr/>
            </a:pPr>
            <a:endParaRPr lang="en-IE" dirty="0"/>
          </a:p>
        </p:txBody>
      </p:sp>
      <p:sp>
        <p:nvSpPr>
          <p:cNvPr id="6" name="Slide Number Placeholder 5"/>
          <p:cNvSpPr>
            <a:spLocks noGrp="1"/>
          </p:cNvSpPr>
          <p:nvPr>
            <p:ph type="sldNum" sz="quarter" idx="12"/>
          </p:nvPr>
        </p:nvSpPr>
        <p:spPr/>
        <p:txBody>
          <a:bodyPr/>
          <a:lstStyle>
            <a:lvl1pPr>
              <a:defRPr/>
            </a:lvl1pPr>
          </a:lstStyle>
          <a:p>
            <a:pPr>
              <a:defRPr/>
            </a:pPr>
            <a:fld id="{221BBD34-C29C-4D6B-B16A-CAA690AC9C60}" type="slidenum">
              <a:rPr lang="en-IE"/>
              <a:pPr>
                <a:defRPr/>
              </a:pPr>
              <a:t>‹#›</a:t>
            </a:fld>
            <a:endParaRPr lang="en-IE"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3"/>
          <p:cNvSpPr>
            <a:spLocks noGrp="1"/>
          </p:cNvSpPr>
          <p:nvPr>
            <p:ph type="dt" sz="half" idx="10"/>
          </p:nvPr>
        </p:nvSpPr>
        <p:spPr/>
        <p:txBody>
          <a:bodyPr/>
          <a:lstStyle>
            <a:lvl1pPr>
              <a:defRPr/>
            </a:lvl1pPr>
          </a:lstStyle>
          <a:p>
            <a:pPr>
              <a:defRPr/>
            </a:pPr>
            <a:fld id="{91195260-4160-4BE5-A23B-859A0B82A943}" type="datetimeFigureOut">
              <a:rPr lang="en-IE"/>
              <a:pPr>
                <a:defRPr/>
              </a:pPr>
              <a:t>12/01/2018</a:t>
            </a:fld>
            <a:endParaRPr lang="en-IE" dirty="0"/>
          </a:p>
        </p:txBody>
      </p:sp>
      <p:sp>
        <p:nvSpPr>
          <p:cNvPr id="6" name="Footer Placeholder 4"/>
          <p:cNvSpPr>
            <a:spLocks noGrp="1"/>
          </p:cNvSpPr>
          <p:nvPr>
            <p:ph type="ftr" sz="quarter" idx="11"/>
          </p:nvPr>
        </p:nvSpPr>
        <p:spPr/>
        <p:txBody>
          <a:bodyPr/>
          <a:lstStyle>
            <a:lvl1pPr>
              <a:defRPr/>
            </a:lvl1pPr>
          </a:lstStyle>
          <a:p>
            <a:pPr>
              <a:defRPr/>
            </a:pPr>
            <a:endParaRPr lang="en-IE" dirty="0"/>
          </a:p>
        </p:txBody>
      </p:sp>
      <p:sp>
        <p:nvSpPr>
          <p:cNvPr id="7" name="Slide Number Placeholder 5"/>
          <p:cNvSpPr>
            <a:spLocks noGrp="1"/>
          </p:cNvSpPr>
          <p:nvPr>
            <p:ph type="sldNum" sz="quarter" idx="12"/>
          </p:nvPr>
        </p:nvSpPr>
        <p:spPr/>
        <p:txBody>
          <a:bodyPr/>
          <a:lstStyle>
            <a:lvl1pPr>
              <a:defRPr/>
            </a:lvl1pPr>
          </a:lstStyle>
          <a:p>
            <a:pPr>
              <a:defRPr/>
            </a:pPr>
            <a:fld id="{C630B99C-E17B-4967-8168-4D5877B9C17E}" type="slidenum">
              <a:rPr lang="en-IE"/>
              <a:pPr>
                <a:defRPr/>
              </a:pPr>
              <a:t>‹#›</a:t>
            </a:fld>
            <a:endParaRPr lang="en-IE"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3"/>
          <p:cNvSpPr>
            <a:spLocks noGrp="1"/>
          </p:cNvSpPr>
          <p:nvPr>
            <p:ph type="dt" sz="half" idx="10"/>
          </p:nvPr>
        </p:nvSpPr>
        <p:spPr/>
        <p:txBody>
          <a:bodyPr/>
          <a:lstStyle>
            <a:lvl1pPr>
              <a:defRPr/>
            </a:lvl1pPr>
          </a:lstStyle>
          <a:p>
            <a:pPr>
              <a:defRPr/>
            </a:pPr>
            <a:fld id="{BBD0E007-FA61-474D-8D92-B13A83377A70}" type="datetimeFigureOut">
              <a:rPr lang="en-IE"/>
              <a:pPr>
                <a:defRPr/>
              </a:pPr>
              <a:t>12/01/2018</a:t>
            </a:fld>
            <a:endParaRPr lang="en-IE" dirty="0"/>
          </a:p>
        </p:txBody>
      </p:sp>
      <p:sp>
        <p:nvSpPr>
          <p:cNvPr id="8" name="Footer Placeholder 4"/>
          <p:cNvSpPr>
            <a:spLocks noGrp="1"/>
          </p:cNvSpPr>
          <p:nvPr>
            <p:ph type="ftr" sz="quarter" idx="11"/>
          </p:nvPr>
        </p:nvSpPr>
        <p:spPr/>
        <p:txBody>
          <a:bodyPr/>
          <a:lstStyle>
            <a:lvl1pPr>
              <a:defRPr/>
            </a:lvl1pPr>
          </a:lstStyle>
          <a:p>
            <a:pPr>
              <a:defRPr/>
            </a:pPr>
            <a:endParaRPr lang="en-IE" dirty="0"/>
          </a:p>
        </p:txBody>
      </p:sp>
      <p:sp>
        <p:nvSpPr>
          <p:cNvPr id="9" name="Slide Number Placeholder 5"/>
          <p:cNvSpPr>
            <a:spLocks noGrp="1"/>
          </p:cNvSpPr>
          <p:nvPr>
            <p:ph type="sldNum" sz="quarter" idx="12"/>
          </p:nvPr>
        </p:nvSpPr>
        <p:spPr/>
        <p:txBody>
          <a:bodyPr/>
          <a:lstStyle>
            <a:lvl1pPr>
              <a:defRPr/>
            </a:lvl1pPr>
          </a:lstStyle>
          <a:p>
            <a:pPr>
              <a:defRPr/>
            </a:pPr>
            <a:fld id="{E0363600-CD9B-4E6E-B7B9-218560EFABD4}" type="slidenum">
              <a:rPr lang="en-IE"/>
              <a:pPr>
                <a:defRPr/>
              </a:pPr>
              <a:t>‹#›</a:t>
            </a:fld>
            <a:endParaRPr lang="en-IE"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3"/>
          <p:cNvSpPr>
            <a:spLocks noGrp="1"/>
          </p:cNvSpPr>
          <p:nvPr>
            <p:ph type="dt" sz="half" idx="10"/>
          </p:nvPr>
        </p:nvSpPr>
        <p:spPr/>
        <p:txBody>
          <a:bodyPr/>
          <a:lstStyle>
            <a:lvl1pPr>
              <a:defRPr/>
            </a:lvl1pPr>
          </a:lstStyle>
          <a:p>
            <a:pPr>
              <a:defRPr/>
            </a:pPr>
            <a:fld id="{92889564-E907-406C-A70A-B9041EE300BA}" type="datetimeFigureOut">
              <a:rPr lang="en-IE"/>
              <a:pPr>
                <a:defRPr/>
              </a:pPr>
              <a:t>12/01/2018</a:t>
            </a:fld>
            <a:endParaRPr lang="en-IE" dirty="0"/>
          </a:p>
        </p:txBody>
      </p:sp>
      <p:sp>
        <p:nvSpPr>
          <p:cNvPr id="4" name="Footer Placeholder 4"/>
          <p:cNvSpPr>
            <a:spLocks noGrp="1"/>
          </p:cNvSpPr>
          <p:nvPr>
            <p:ph type="ftr" sz="quarter" idx="11"/>
          </p:nvPr>
        </p:nvSpPr>
        <p:spPr/>
        <p:txBody>
          <a:bodyPr/>
          <a:lstStyle>
            <a:lvl1pPr>
              <a:defRPr/>
            </a:lvl1pPr>
          </a:lstStyle>
          <a:p>
            <a:pPr>
              <a:defRPr/>
            </a:pPr>
            <a:endParaRPr lang="en-IE" dirty="0"/>
          </a:p>
        </p:txBody>
      </p:sp>
      <p:sp>
        <p:nvSpPr>
          <p:cNvPr id="5" name="Slide Number Placeholder 5"/>
          <p:cNvSpPr>
            <a:spLocks noGrp="1"/>
          </p:cNvSpPr>
          <p:nvPr>
            <p:ph type="sldNum" sz="quarter" idx="12"/>
          </p:nvPr>
        </p:nvSpPr>
        <p:spPr/>
        <p:txBody>
          <a:bodyPr/>
          <a:lstStyle>
            <a:lvl1pPr>
              <a:defRPr/>
            </a:lvl1pPr>
          </a:lstStyle>
          <a:p>
            <a:pPr>
              <a:defRPr/>
            </a:pPr>
            <a:fld id="{174E2220-CA6A-47D2-B526-2A00CCEDD008}" type="slidenum">
              <a:rPr lang="en-IE"/>
              <a:pPr>
                <a:defRPr/>
              </a:pPr>
              <a:t>‹#›</a:t>
            </a:fld>
            <a:endParaRPr lang="en-IE"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CE32C09-D991-4720-B83A-0C558155EB05}" type="datetimeFigureOut">
              <a:rPr lang="en-IE"/>
              <a:pPr>
                <a:defRPr/>
              </a:pPr>
              <a:t>12/01/2018</a:t>
            </a:fld>
            <a:endParaRPr lang="en-IE" dirty="0"/>
          </a:p>
        </p:txBody>
      </p:sp>
      <p:sp>
        <p:nvSpPr>
          <p:cNvPr id="3" name="Footer Placeholder 4"/>
          <p:cNvSpPr>
            <a:spLocks noGrp="1"/>
          </p:cNvSpPr>
          <p:nvPr>
            <p:ph type="ftr" sz="quarter" idx="11"/>
          </p:nvPr>
        </p:nvSpPr>
        <p:spPr/>
        <p:txBody>
          <a:bodyPr/>
          <a:lstStyle>
            <a:lvl1pPr>
              <a:defRPr/>
            </a:lvl1pPr>
          </a:lstStyle>
          <a:p>
            <a:pPr>
              <a:defRPr/>
            </a:pPr>
            <a:endParaRPr lang="en-IE" dirty="0"/>
          </a:p>
        </p:txBody>
      </p:sp>
      <p:sp>
        <p:nvSpPr>
          <p:cNvPr id="4" name="Slide Number Placeholder 5"/>
          <p:cNvSpPr>
            <a:spLocks noGrp="1"/>
          </p:cNvSpPr>
          <p:nvPr>
            <p:ph type="sldNum" sz="quarter" idx="12"/>
          </p:nvPr>
        </p:nvSpPr>
        <p:spPr/>
        <p:txBody>
          <a:bodyPr/>
          <a:lstStyle>
            <a:lvl1pPr>
              <a:defRPr/>
            </a:lvl1pPr>
          </a:lstStyle>
          <a:p>
            <a:pPr>
              <a:defRPr/>
            </a:pPr>
            <a:fld id="{C6CF51E1-A5CD-46B3-9D34-8B2E02D35EC1}" type="slidenum">
              <a:rPr lang="en-IE"/>
              <a:pPr>
                <a:defRPr/>
              </a:pPr>
              <a:t>‹#›</a:t>
            </a:fld>
            <a:endParaRPr lang="en-IE"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A277BFC-172D-49A9-8DC5-DFAD0728F018}" type="datetimeFigureOut">
              <a:rPr lang="en-IE"/>
              <a:pPr>
                <a:defRPr/>
              </a:pPr>
              <a:t>12/01/2018</a:t>
            </a:fld>
            <a:endParaRPr lang="en-IE" dirty="0"/>
          </a:p>
        </p:txBody>
      </p:sp>
      <p:sp>
        <p:nvSpPr>
          <p:cNvPr id="6" name="Footer Placeholder 4"/>
          <p:cNvSpPr>
            <a:spLocks noGrp="1"/>
          </p:cNvSpPr>
          <p:nvPr>
            <p:ph type="ftr" sz="quarter" idx="11"/>
          </p:nvPr>
        </p:nvSpPr>
        <p:spPr/>
        <p:txBody>
          <a:bodyPr/>
          <a:lstStyle>
            <a:lvl1pPr>
              <a:defRPr/>
            </a:lvl1pPr>
          </a:lstStyle>
          <a:p>
            <a:pPr>
              <a:defRPr/>
            </a:pPr>
            <a:endParaRPr lang="en-IE" dirty="0"/>
          </a:p>
        </p:txBody>
      </p:sp>
      <p:sp>
        <p:nvSpPr>
          <p:cNvPr id="7" name="Slide Number Placeholder 5"/>
          <p:cNvSpPr>
            <a:spLocks noGrp="1"/>
          </p:cNvSpPr>
          <p:nvPr>
            <p:ph type="sldNum" sz="quarter" idx="12"/>
          </p:nvPr>
        </p:nvSpPr>
        <p:spPr/>
        <p:txBody>
          <a:bodyPr/>
          <a:lstStyle>
            <a:lvl1pPr>
              <a:defRPr/>
            </a:lvl1pPr>
          </a:lstStyle>
          <a:p>
            <a:pPr>
              <a:defRPr/>
            </a:pPr>
            <a:fld id="{0D770CFD-CF08-467F-B661-520DDEE08188}" type="slidenum">
              <a:rPr lang="en-IE"/>
              <a:pPr>
                <a:defRPr/>
              </a:pPr>
              <a:t>‹#›</a:t>
            </a:fld>
            <a:endParaRPr lang="en-IE"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IE"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43A3B8E-F6CA-45AA-A933-9907DE61D8E9}" type="datetimeFigureOut">
              <a:rPr lang="en-IE"/>
              <a:pPr>
                <a:defRPr/>
              </a:pPr>
              <a:t>12/01/2018</a:t>
            </a:fld>
            <a:endParaRPr lang="en-IE" dirty="0"/>
          </a:p>
        </p:txBody>
      </p:sp>
      <p:sp>
        <p:nvSpPr>
          <p:cNvPr id="6" name="Footer Placeholder 4"/>
          <p:cNvSpPr>
            <a:spLocks noGrp="1"/>
          </p:cNvSpPr>
          <p:nvPr>
            <p:ph type="ftr" sz="quarter" idx="11"/>
          </p:nvPr>
        </p:nvSpPr>
        <p:spPr/>
        <p:txBody>
          <a:bodyPr/>
          <a:lstStyle>
            <a:lvl1pPr>
              <a:defRPr/>
            </a:lvl1pPr>
          </a:lstStyle>
          <a:p>
            <a:pPr>
              <a:defRPr/>
            </a:pPr>
            <a:endParaRPr lang="en-IE" dirty="0"/>
          </a:p>
        </p:txBody>
      </p:sp>
      <p:sp>
        <p:nvSpPr>
          <p:cNvPr id="7" name="Slide Number Placeholder 5"/>
          <p:cNvSpPr>
            <a:spLocks noGrp="1"/>
          </p:cNvSpPr>
          <p:nvPr>
            <p:ph type="sldNum" sz="quarter" idx="12"/>
          </p:nvPr>
        </p:nvSpPr>
        <p:spPr/>
        <p:txBody>
          <a:bodyPr/>
          <a:lstStyle>
            <a:lvl1pPr>
              <a:defRPr/>
            </a:lvl1pPr>
          </a:lstStyle>
          <a:p>
            <a:pPr>
              <a:defRPr/>
            </a:pPr>
            <a:fld id="{2BFC4F92-6117-4DA9-B373-6C8E0F691FB8}" type="slidenum">
              <a:rPr lang="en-IE"/>
              <a:pPr>
                <a:defRPr/>
              </a:pPr>
              <a:t>‹#›</a:t>
            </a:fld>
            <a:endParaRPr lang="en-IE"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IE"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3C7C910D-26DA-400A-B8D2-F24A7EFD8EFF}" type="datetimeFigureOut">
              <a:rPr lang="en-IE"/>
              <a:pPr>
                <a:defRPr/>
              </a:pPr>
              <a:t>12/01/2018</a:t>
            </a:fld>
            <a:endParaRPr lang="en-IE"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IE"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BEDB7188-06BC-4B7B-BF1A-3BC61FD1B35B}" type="slidenum">
              <a:rPr lang="en-IE"/>
              <a:pPr>
                <a:defRPr/>
              </a:pPr>
              <a:t>‹#›</a:t>
            </a:fld>
            <a:endParaRPr lang="en-IE" dirty="0"/>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8" Type="http://schemas.openxmlformats.org/officeDocument/2006/relationships/hyperlink" Target="https://www.google.ie/url?sa=i&amp;rct=j&amp;q=&amp;esrc=s&amp;source=images&amp;cd=&amp;cad=rja&amp;uact=8&amp;ved=0ahUKEwi74ez1o9DYAhXlIMAKHZS6AMMQjRwIBw&amp;url=https://www.linkedin.com/company/mechanical-modular-solutions&amp;psig=AOvVaw32cS9ER7sYj_W5R4xZHMR5&amp;ust=1515772818823227" TargetMode="External"/><Relationship Id="rId13" Type="http://schemas.openxmlformats.org/officeDocument/2006/relationships/image" Target="../media/image12.jpeg"/><Relationship Id="rId3" Type="http://schemas.openxmlformats.org/officeDocument/2006/relationships/image" Target="../media/image2.png"/><Relationship Id="rId7" Type="http://schemas.openxmlformats.org/officeDocument/2006/relationships/image" Target="../media/image8.png"/><Relationship Id="rId12" Type="http://schemas.openxmlformats.org/officeDocument/2006/relationships/hyperlink" Target="https://www.google.ie/url?sa=i&amp;rct=j&amp;q=&amp;esrc=s&amp;source=images&amp;cd=&amp;cad=rja&amp;uact=8&amp;ved=0ahUKEwjgy4z3pNDYAhXjK8AKHQfQBKAQjRwIBw&amp;url=https://jobbio.com/ie/job/41435/kilkenny-county-kilkenny-ireland/glass-eye-productions-ltd/senior-editor&amp;psig=AOvVaw2EHv7X8dvzyi4x55m4IrQc&amp;ust=1515773084071673"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1.png"/><Relationship Id="rId5" Type="http://schemas.openxmlformats.org/officeDocument/2006/relationships/image" Target="../media/image6.jpeg"/><Relationship Id="rId15" Type="http://schemas.openxmlformats.org/officeDocument/2006/relationships/image" Target="../media/image14.jpeg"/><Relationship Id="rId10" Type="http://schemas.openxmlformats.org/officeDocument/2006/relationships/image" Target="../media/image10.png"/><Relationship Id="rId4" Type="http://schemas.openxmlformats.org/officeDocument/2006/relationships/image" Target="../media/image3.png"/><Relationship Id="rId9" Type="http://schemas.openxmlformats.org/officeDocument/2006/relationships/image" Target="../media/image9.png"/><Relationship Id="rId1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cstate="print"/>
          <a:srcRect/>
          <a:stretch>
            <a:fillRect/>
          </a:stretch>
        </p:blipFill>
        <p:spPr bwMode="auto">
          <a:xfrm>
            <a:off x="683568" y="620687"/>
            <a:ext cx="7848872" cy="500844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04813"/>
            <a:ext cx="7772400" cy="5761037"/>
          </a:xfrm>
        </p:spPr>
        <p:txBody>
          <a:bodyPr>
            <a:normAutofit fontScale="90000"/>
          </a:bodyPr>
          <a:lstStyle/>
          <a:p>
            <a:pPr algn="l" eaLnBrk="1" hangingPunct="1">
              <a:lnSpc>
                <a:spcPct val="150000"/>
              </a:lnSpc>
            </a:pPr>
            <a:r>
              <a:rPr lang="en-GB" sz="3200" dirty="0" smtClean="0">
                <a:solidFill>
                  <a:srgbClr val="0070C0"/>
                </a:solidFill>
              </a:rPr>
              <a:t/>
            </a:r>
            <a:br>
              <a:rPr lang="en-GB" sz="3200" dirty="0" smtClean="0">
                <a:solidFill>
                  <a:srgbClr val="0070C0"/>
                </a:solidFill>
              </a:rPr>
            </a:br>
            <a:r>
              <a:rPr lang="en-GB" sz="3200" dirty="0" smtClean="0">
                <a:solidFill>
                  <a:srgbClr val="0070C0"/>
                </a:solidFill>
              </a:rPr>
              <a:t/>
            </a:r>
            <a:br>
              <a:rPr lang="en-GB" sz="3200" dirty="0" smtClean="0">
                <a:solidFill>
                  <a:srgbClr val="0070C0"/>
                </a:solidFill>
              </a:rPr>
            </a:br>
            <a:r>
              <a:rPr lang="en-GB" sz="3200" dirty="0" smtClean="0">
                <a:solidFill>
                  <a:srgbClr val="0070C0"/>
                </a:solidFill>
              </a:rPr>
              <a:t/>
            </a:r>
            <a:br>
              <a:rPr lang="en-GB" sz="3200" dirty="0" smtClean="0">
                <a:solidFill>
                  <a:srgbClr val="0070C0"/>
                </a:solidFill>
              </a:rPr>
            </a:br>
            <a:r>
              <a:rPr lang="en-GB" sz="3200" dirty="0" smtClean="0">
                <a:solidFill>
                  <a:srgbClr val="0070C0"/>
                </a:solidFill>
              </a:rPr>
              <a:t/>
            </a:r>
            <a:br>
              <a:rPr lang="en-GB" sz="3200" dirty="0" smtClean="0">
                <a:solidFill>
                  <a:srgbClr val="0070C0"/>
                </a:solidFill>
              </a:rPr>
            </a:br>
            <a:r>
              <a:rPr lang="en-GB" sz="3200" dirty="0" smtClean="0">
                <a:solidFill>
                  <a:srgbClr val="0070C0"/>
                </a:solidFill>
              </a:rPr>
              <a:t/>
            </a:r>
            <a:br>
              <a:rPr lang="en-GB" sz="3200" dirty="0" smtClean="0">
                <a:solidFill>
                  <a:srgbClr val="0070C0"/>
                </a:solidFill>
              </a:rPr>
            </a:br>
            <a:r>
              <a:rPr lang="en-GB" sz="2800" dirty="0" smtClean="0">
                <a:solidFill>
                  <a:srgbClr val="0070C0"/>
                </a:solidFill>
              </a:rPr>
              <a:t/>
            </a:r>
            <a:br>
              <a:rPr lang="en-GB" sz="2800" dirty="0" smtClean="0">
                <a:solidFill>
                  <a:srgbClr val="0070C0"/>
                </a:solidFill>
              </a:rPr>
            </a:br>
            <a:r>
              <a:rPr lang="en-GB" sz="3000" dirty="0" smtClean="0">
                <a:solidFill>
                  <a:srgbClr val="0070C0"/>
                </a:solidFill>
              </a:rPr>
              <a:t/>
            </a:r>
            <a:br>
              <a:rPr lang="en-GB" sz="3000" dirty="0" smtClean="0">
                <a:solidFill>
                  <a:srgbClr val="0070C0"/>
                </a:solidFill>
              </a:rPr>
            </a:br>
            <a:r>
              <a:rPr lang="en-GB" sz="3000" dirty="0" smtClean="0">
                <a:solidFill>
                  <a:srgbClr val="0070C0"/>
                </a:solidFill>
              </a:rPr>
              <a:t/>
            </a:r>
            <a:br>
              <a:rPr lang="en-GB" sz="3000" dirty="0" smtClean="0">
                <a:solidFill>
                  <a:srgbClr val="0070C0"/>
                </a:solidFill>
              </a:rPr>
            </a:br>
            <a:endParaRPr lang="en-IE" sz="3000" b="1" dirty="0" smtClean="0">
              <a:solidFill>
                <a:srgbClr val="0070C0"/>
              </a:solidFill>
            </a:endParaRPr>
          </a:p>
        </p:txBody>
      </p:sp>
      <p:pic>
        <p:nvPicPr>
          <p:cNvPr id="18434" name="Picture 3"/>
          <p:cNvPicPr>
            <a:picLocks noChangeAspect="1" noChangeArrowheads="1"/>
          </p:cNvPicPr>
          <p:nvPr/>
        </p:nvPicPr>
        <p:blipFill>
          <a:blip r:embed="rId3" cstate="print"/>
          <a:srcRect/>
          <a:stretch>
            <a:fillRect/>
          </a:stretch>
        </p:blipFill>
        <p:spPr bwMode="auto">
          <a:xfrm>
            <a:off x="7385050" y="188913"/>
            <a:ext cx="1538288" cy="1223962"/>
          </a:xfrm>
          <a:prstGeom prst="rect">
            <a:avLst/>
          </a:prstGeom>
          <a:noFill/>
          <a:ln w="9525">
            <a:noFill/>
            <a:miter lim="800000"/>
            <a:headEnd/>
            <a:tailEnd/>
          </a:ln>
        </p:spPr>
      </p:pic>
      <p:pic>
        <p:nvPicPr>
          <p:cNvPr id="18435" name="Picture 4"/>
          <p:cNvPicPr>
            <a:picLocks noChangeAspect="1" noChangeArrowheads="1"/>
          </p:cNvPicPr>
          <p:nvPr/>
        </p:nvPicPr>
        <p:blipFill>
          <a:blip r:embed="rId4" cstate="print"/>
          <a:srcRect/>
          <a:stretch>
            <a:fillRect/>
          </a:stretch>
        </p:blipFill>
        <p:spPr bwMode="auto">
          <a:xfrm>
            <a:off x="250825" y="6237288"/>
            <a:ext cx="3132138" cy="620712"/>
          </a:xfrm>
          <a:prstGeom prst="rect">
            <a:avLst/>
          </a:prstGeom>
          <a:noFill/>
          <a:ln w="9525">
            <a:noFill/>
            <a:miter lim="800000"/>
            <a:headEnd/>
            <a:tailEnd/>
          </a:ln>
        </p:spPr>
      </p:pic>
      <p:sp>
        <p:nvSpPr>
          <p:cNvPr id="18436" name="TextBox 5"/>
          <p:cNvSpPr txBox="1">
            <a:spLocks noChangeArrowheads="1"/>
          </p:cNvSpPr>
          <p:nvPr/>
        </p:nvSpPr>
        <p:spPr bwMode="auto">
          <a:xfrm>
            <a:off x="684213" y="432996"/>
            <a:ext cx="8064500" cy="6740307"/>
          </a:xfrm>
          <a:prstGeom prst="rect">
            <a:avLst/>
          </a:prstGeom>
          <a:noFill/>
          <a:ln w="9525">
            <a:noFill/>
            <a:miter lim="800000"/>
            <a:headEnd/>
            <a:tailEnd/>
          </a:ln>
        </p:spPr>
        <p:txBody>
          <a:bodyPr>
            <a:spAutoFit/>
          </a:bodyPr>
          <a:lstStyle/>
          <a:p>
            <a:r>
              <a:rPr lang="en-IE" sz="6000" dirty="0" smtClean="0">
                <a:solidFill>
                  <a:srgbClr val="0070C0"/>
                </a:solidFill>
                <a:latin typeface="Calibri" pitchFamily="34" charset="0"/>
              </a:rPr>
              <a:t>Local Economic Development Services</a:t>
            </a:r>
          </a:p>
          <a:p>
            <a:endParaRPr lang="en-IE" sz="1200" b="1" dirty="0" smtClean="0">
              <a:solidFill>
                <a:srgbClr val="0070C0"/>
              </a:solidFill>
              <a:latin typeface="Calibri" pitchFamily="34" charset="0"/>
            </a:endParaRPr>
          </a:p>
          <a:p>
            <a:endParaRPr lang="en-IE" sz="1200" b="1" dirty="0">
              <a:solidFill>
                <a:srgbClr val="0070C0"/>
              </a:solidFill>
              <a:latin typeface="Calibri" pitchFamily="34" charset="0"/>
            </a:endParaRPr>
          </a:p>
          <a:p>
            <a:endParaRPr lang="en-IE" sz="1200" b="1" dirty="0" smtClean="0">
              <a:solidFill>
                <a:srgbClr val="0070C0"/>
              </a:solidFill>
              <a:latin typeface="Calibri" pitchFamily="34" charset="0"/>
            </a:endParaRPr>
          </a:p>
          <a:p>
            <a:pPr marL="857250" indent="-857250">
              <a:buFont typeface="Arial" panose="020B0604020202020204" pitchFamily="34" charset="0"/>
              <a:buChar char="•"/>
            </a:pPr>
            <a:r>
              <a:rPr lang="en-IE" sz="3600" dirty="0" smtClean="0">
                <a:solidFill>
                  <a:srgbClr val="0070C0"/>
                </a:solidFill>
                <a:latin typeface="Calibri" pitchFamily="34" charset="0"/>
              </a:rPr>
              <a:t>Launch of #investkilkenny;</a:t>
            </a:r>
          </a:p>
          <a:p>
            <a:endParaRPr lang="en-IE" sz="3600" dirty="0" smtClean="0">
              <a:solidFill>
                <a:srgbClr val="0070C0"/>
              </a:solidFill>
              <a:latin typeface="Calibri" pitchFamily="34" charset="0"/>
            </a:endParaRPr>
          </a:p>
          <a:p>
            <a:endParaRPr lang="en-IE" sz="1200" dirty="0" smtClean="0">
              <a:solidFill>
                <a:srgbClr val="0070C0"/>
              </a:solidFill>
              <a:latin typeface="Calibri" pitchFamily="34" charset="0"/>
            </a:endParaRPr>
          </a:p>
          <a:p>
            <a:pPr marL="857250" indent="-857250">
              <a:buFont typeface="Arial" panose="020B0604020202020204" pitchFamily="34" charset="0"/>
              <a:buChar char="•"/>
            </a:pPr>
            <a:r>
              <a:rPr lang="en-IE" sz="3600" dirty="0" smtClean="0">
                <a:solidFill>
                  <a:srgbClr val="0070C0"/>
                </a:solidFill>
                <a:latin typeface="Calibri" pitchFamily="34" charset="0"/>
              </a:rPr>
              <a:t>Compilation of Property Database;</a:t>
            </a:r>
          </a:p>
          <a:p>
            <a:endParaRPr lang="en-IE" sz="3600" dirty="0" smtClean="0">
              <a:solidFill>
                <a:srgbClr val="0070C0"/>
              </a:solidFill>
              <a:latin typeface="Calibri" pitchFamily="34" charset="0"/>
            </a:endParaRPr>
          </a:p>
          <a:p>
            <a:endParaRPr lang="en-IE" sz="1200" dirty="0" smtClean="0">
              <a:solidFill>
                <a:srgbClr val="0070C0"/>
              </a:solidFill>
              <a:latin typeface="Calibri" pitchFamily="34" charset="0"/>
            </a:endParaRPr>
          </a:p>
          <a:p>
            <a:pPr marL="857250" indent="-857250">
              <a:buFont typeface="Arial" panose="020B0604020202020204" pitchFamily="34" charset="0"/>
              <a:buChar char="•"/>
            </a:pPr>
            <a:r>
              <a:rPr lang="en-IE" sz="3600" dirty="0" smtClean="0">
                <a:solidFill>
                  <a:srgbClr val="0070C0"/>
                </a:solidFill>
                <a:latin typeface="Calibri" pitchFamily="34" charset="0"/>
              </a:rPr>
              <a:t>Community Centre Engagement.</a:t>
            </a:r>
          </a:p>
          <a:p>
            <a:endParaRPr lang="en-IE" sz="1200" dirty="0" smtClean="0">
              <a:solidFill>
                <a:srgbClr val="0070C0"/>
              </a:solidFill>
              <a:latin typeface="Calibri" pitchFamily="34" charset="0"/>
            </a:endParaRPr>
          </a:p>
          <a:p>
            <a:endParaRPr lang="en-IE" sz="6000" b="1" dirty="0">
              <a:solidFill>
                <a:srgbClr val="0070C0"/>
              </a:solidFill>
              <a:latin typeface="Calibri" pitchFamily="34" charset="0"/>
            </a:endParaRPr>
          </a:p>
        </p:txBody>
      </p:sp>
    </p:spTree>
    <p:extLst>
      <p:ext uri="{BB962C8B-B14F-4D97-AF65-F5344CB8AC3E}">
        <p14:creationId xmlns:p14="http://schemas.microsoft.com/office/powerpoint/2010/main" xmlns="" val="38179890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ctrTitle"/>
          </p:nvPr>
        </p:nvSpPr>
        <p:spPr>
          <a:xfrm>
            <a:off x="682852" y="1627861"/>
            <a:ext cx="7772400" cy="4866929"/>
          </a:xfrm>
        </p:spPr>
        <p:txBody>
          <a:bodyPr/>
          <a:lstStyle/>
          <a:p>
            <a:pPr algn="l" eaLnBrk="1" hangingPunct="1"/>
            <a:r>
              <a:rPr lang="en-GB" sz="3000" dirty="0" smtClean="0">
                <a:solidFill>
                  <a:srgbClr val="0070C0"/>
                </a:solidFill>
              </a:rPr>
              <a:t/>
            </a:r>
            <a:br>
              <a:rPr lang="en-GB" sz="3000" dirty="0" smtClean="0">
                <a:solidFill>
                  <a:srgbClr val="0070C0"/>
                </a:solidFill>
              </a:rPr>
            </a:br>
            <a:r>
              <a:rPr lang="en-GB" sz="6000" dirty="0" smtClean="0">
                <a:solidFill>
                  <a:srgbClr val="0070C0"/>
                </a:solidFill>
                <a:latin typeface="Calibri" panose="020F0502020204030204" pitchFamily="34" charset="0"/>
              </a:rPr>
              <a:t>14 </a:t>
            </a:r>
            <a:r>
              <a:rPr lang="en-GB" sz="2800" dirty="0" smtClean="0">
                <a:solidFill>
                  <a:srgbClr val="0070C0"/>
                </a:solidFill>
                <a:latin typeface="Calibri" panose="020F0502020204030204" pitchFamily="34" charset="0"/>
              </a:rPr>
              <a:t>businesses assisted with applications</a:t>
            </a:r>
            <a:br>
              <a:rPr lang="en-GB" sz="2800" dirty="0" smtClean="0">
                <a:solidFill>
                  <a:srgbClr val="0070C0"/>
                </a:solidFill>
                <a:latin typeface="Calibri" panose="020F0502020204030204" pitchFamily="34" charset="0"/>
              </a:rPr>
            </a:br>
            <a:r>
              <a:rPr lang="en-GB" sz="2800" dirty="0" smtClean="0">
                <a:solidFill>
                  <a:srgbClr val="0070C0"/>
                </a:solidFill>
                <a:latin typeface="Calibri" panose="020F0502020204030204" pitchFamily="34" charset="0"/>
              </a:rPr>
              <a:t>under Smart Options Loan Scheme</a:t>
            </a:r>
            <a:br>
              <a:rPr lang="en-GB" sz="2800" dirty="0" smtClean="0">
                <a:solidFill>
                  <a:srgbClr val="0070C0"/>
                </a:solidFill>
                <a:latin typeface="Calibri" panose="020F0502020204030204" pitchFamily="34" charset="0"/>
              </a:rPr>
            </a:br>
            <a:r>
              <a:rPr lang="en-GB" sz="1200" dirty="0" smtClean="0">
                <a:solidFill>
                  <a:srgbClr val="0070C0"/>
                </a:solidFill>
                <a:latin typeface="Calibri" panose="020F0502020204030204" pitchFamily="34" charset="0"/>
              </a:rPr>
              <a:t/>
            </a:r>
            <a:br>
              <a:rPr lang="en-GB" sz="1200" dirty="0" smtClean="0">
                <a:solidFill>
                  <a:srgbClr val="0070C0"/>
                </a:solidFill>
                <a:latin typeface="Calibri" panose="020F0502020204030204" pitchFamily="34" charset="0"/>
              </a:rPr>
            </a:br>
            <a:r>
              <a:rPr lang="en-GB" sz="6000" dirty="0" smtClean="0">
                <a:solidFill>
                  <a:srgbClr val="0070C0"/>
                </a:solidFill>
                <a:latin typeface="Calibri" panose="020F0502020204030204" pitchFamily="34" charset="0"/>
              </a:rPr>
              <a:t>8</a:t>
            </a:r>
            <a:r>
              <a:rPr lang="en-GB" sz="2800" dirty="0" smtClean="0">
                <a:solidFill>
                  <a:srgbClr val="0070C0"/>
                </a:solidFill>
                <a:latin typeface="Calibri" panose="020F0502020204030204" pitchFamily="34" charset="0"/>
              </a:rPr>
              <a:t> businesses assisted with applications</a:t>
            </a:r>
            <a:br>
              <a:rPr lang="en-GB" sz="2800" dirty="0" smtClean="0">
                <a:solidFill>
                  <a:srgbClr val="0070C0"/>
                </a:solidFill>
                <a:latin typeface="Calibri" panose="020F0502020204030204" pitchFamily="34" charset="0"/>
              </a:rPr>
            </a:br>
            <a:r>
              <a:rPr lang="en-GB" sz="2800" dirty="0" smtClean="0">
                <a:solidFill>
                  <a:srgbClr val="0070C0"/>
                </a:solidFill>
                <a:latin typeface="Calibri" panose="020F0502020204030204" pitchFamily="34" charset="0"/>
              </a:rPr>
              <a:t>under Microfinance Ireland Loan Scheme</a:t>
            </a:r>
            <a:br>
              <a:rPr lang="en-GB" sz="2800" dirty="0" smtClean="0">
                <a:solidFill>
                  <a:srgbClr val="0070C0"/>
                </a:solidFill>
                <a:latin typeface="Calibri" panose="020F0502020204030204" pitchFamily="34" charset="0"/>
              </a:rPr>
            </a:br>
            <a:r>
              <a:rPr lang="en-GB" sz="2800" dirty="0">
                <a:solidFill>
                  <a:srgbClr val="0070C0"/>
                </a:solidFill>
                <a:latin typeface="Calibri" panose="020F0502020204030204" pitchFamily="34" charset="0"/>
              </a:rPr>
              <a:t/>
            </a:r>
            <a:br>
              <a:rPr lang="en-GB" sz="2800" dirty="0">
                <a:solidFill>
                  <a:srgbClr val="0070C0"/>
                </a:solidFill>
                <a:latin typeface="Calibri" panose="020F0502020204030204" pitchFamily="34" charset="0"/>
              </a:rPr>
            </a:br>
            <a:r>
              <a:rPr lang="en-GB" sz="6000" dirty="0" smtClean="0">
                <a:solidFill>
                  <a:srgbClr val="0070C0"/>
                </a:solidFill>
                <a:latin typeface="Calibri" panose="020F0502020204030204" pitchFamily="34" charset="0"/>
              </a:rPr>
              <a:t>28 </a:t>
            </a:r>
            <a:r>
              <a:rPr lang="en-GB" sz="2800" dirty="0" smtClean="0">
                <a:solidFill>
                  <a:srgbClr val="0070C0"/>
                </a:solidFill>
                <a:latin typeface="Calibri" panose="020F0502020204030204" pitchFamily="34" charset="0"/>
              </a:rPr>
              <a:t>Trading Online Vouchers awarded </a:t>
            </a:r>
            <a:br>
              <a:rPr lang="en-GB" sz="2800" dirty="0" smtClean="0">
                <a:solidFill>
                  <a:srgbClr val="0070C0"/>
                </a:solidFill>
                <a:latin typeface="Calibri" panose="020F0502020204030204" pitchFamily="34" charset="0"/>
              </a:rPr>
            </a:br>
            <a:r>
              <a:rPr lang="en-GB" sz="2800" dirty="0" smtClean="0">
                <a:solidFill>
                  <a:srgbClr val="0070C0"/>
                </a:solidFill>
                <a:latin typeface="Calibri" panose="020F0502020204030204" pitchFamily="34" charset="0"/>
              </a:rPr>
              <a:t>totalling €59,940</a:t>
            </a:r>
            <a:r>
              <a:rPr lang="en-GB" sz="3000" dirty="0" smtClean="0">
                <a:solidFill>
                  <a:srgbClr val="0070C0"/>
                </a:solidFill>
              </a:rPr>
              <a:t/>
            </a:r>
            <a:br>
              <a:rPr lang="en-GB" sz="3000" dirty="0" smtClean="0">
                <a:solidFill>
                  <a:srgbClr val="0070C0"/>
                </a:solidFill>
              </a:rPr>
            </a:br>
            <a:r>
              <a:rPr lang="en-GB" sz="3000" dirty="0" smtClean="0">
                <a:solidFill>
                  <a:srgbClr val="0070C0"/>
                </a:solidFill>
              </a:rPr>
              <a:t/>
            </a:r>
            <a:br>
              <a:rPr lang="en-GB" sz="3000" dirty="0" smtClean="0">
                <a:solidFill>
                  <a:srgbClr val="0070C0"/>
                </a:solidFill>
              </a:rPr>
            </a:br>
            <a:endParaRPr lang="en-IE" sz="3000" b="1" dirty="0" smtClean="0">
              <a:solidFill>
                <a:srgbClr val="0070C0"/>
              </a:solidFill>
            </a:endParaRPr>
          </a:p>
        </p:txBody>
      </p:sp>
      <p:pic>
        <p:nvPicPr>
          <p:cNvPr id="21506" name="Picture 3"/>
          <p:cNvPicPr>
            <a:picLocks noChangeAspect="1" noChangeArrowheads="1"/>
          </p:cNvPicPr>
          <p:nvPr/>
        </p:nvPicPr>
        <p:blipFill>
          <a:blip r:embed="rId3" cstate="print"/>
          <a:srcRect/>
          <a:stretch>
            <a:fillRect/>
          </a:stretch>
        </p:blipFill>
        <p:spPr bwMode="auto">
          <a:xfrm>
            <a:off x="7385050" y="188913"/>
            <a:ext cx="1538288" cy="1223962"/>
          </a:xfrm>
          <a:prstGeom prst="rect">
            <a:avLst/>
          </a:prstGeom>
          <a:noFill/>
          <a:ln w="9525">
            <a:noFill/>
            <a:miter lim="800000"/>
            <a:headEnd/>
            <a:tailEnd/>
          </a:ln>
        </p:spPr>
      </p:pic>
      <p:pic>
        <p:nvPicPr>
          <p:cNvPr id="21507" name="Picture 4"/>
          <p:cNvPicPr>
            <a:picLocks noChangeAspect="1" noChangeArrowheads="1"/>
          </p:cNvPicPr>
          <p:nvPr/>
        </p:nvPicPr>
        <p:blipFill>
          <a:blip r:embed="rId4" cstate="print"/>
          <a:srcRect/>
          <a:stretch>
            <a:fillRect/>
          </a:stretch>
        </p:blipFill>
        <p:spPr bwMode="auto">
          <a:xfrm>
            <a:off x="250825" y="6237288"/>
            <a:ext cx="3132138" cy="620712"/>
          </a:xfrm>
          <a:prstGeom prst="rect">
            <a:avLst/>
          </a:prstGeom>
          <a:noFill/>
          <a:ln w="9525">
            <a:noFill/>
            <a:miter lim="800000"/>
            <a:headEnd/>
            <a:tailEnd/>
          </a:ln>
        </p:spPr>
      </p:pic>
      <p:sp>
        <p:nvSpPr>
          <p:cNvPr id="21508" name="TextBox 5"/>
          <p:cNvSpPr txBox="1">
            <a:spLocks noChangeArrowheads="1"/>
          </p:cNvSpPr>
          <p:nvPr/>
        </p:nvSpPr>
        <p:spPr bwMode="auto">
          <a:xfrm>
            <a:off x="2051720" y="422125"/>
            <a:ext cx="6700837" cy="1631216"/>
          </a:xfrm>
          <a:prstGeom prst="rect">
            <a:avLst/>
          </a:prstGeom>
          <a:noFill/>
          <a:ln w="9525">
            <a:noFill/>
            <a:miter lim="800000"/>
            <a:headEnd/>
            <a:tailEnd/>
          </a:ln>
        </p:spPr>
        <p:txBody>
          <a:bodyPr wrap="square">
            <a:spAutoFit/>
          </a:bodyPr>
          <a:lstStyle/>
          <a:p>
            <a:r>
              <a:rPr lang="en-IE" sz="6000" dirty="0" smtClean="0">
                <a:solidFill>
                  <a:srgbClr val="0070C0"/>
                </a:solidFill>
                <a:latin typeface="Calibri" pitchFamily="34" charset="0"/>
              </a:rPr>
              <a:t>Partnerships</a:t>
            </a:r>
          </a:p>
          <a:p>
            <a:endParaRPr lang="en-IE" sz="4000" b="1" u="sng" dirty="0">
              <a:solidFill>
                <a:srgbClr val="0070C0"/>
              </a:solidFill>
              <a:latin typeface="Calibri"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ctrTitle"/>
          </p:nvPr>
        </p:nvSpPr>
        <p:spPr>
          <a:xfrm>
            <a:off x="684213" y="1556792"/>
            <a:ext cx="7772400" cy="4866929"/>
          </a:xfrm>
        </p:spPr>
        <p:txBody>
          <a:bodyPr/>
          <a:lstStyle/>
          <a:p>
            <a:pPr algn="l" eaLnBrk="1" hangingPunct="1"/>
            <a:r>
              <a:rPr lang="en-GB" sz="3000" dirty="0" smtClean="0">
                <a:solidFill>
                  <a:srgbClr val="0070C0"/>
                </a:solidFill>
              </a:rPr>
              <a:t/>
            </a:r>
            <a:br>
              <a:rPr lang="en-GB" sz="3000" dirty="0" smtClean="0">
                <a:solidFill>
                  <a:srgbClr val="0070C0"/>
                </a:solidFill>
              </a:rPr>
            </a:br>
            <a:r>
              <a:rPr lang="en-GB" sz="6000" dirty="0" smtClean="0">
                <a:solidFill>
                  <a:srgbClr val="0070C0"/>
                </a:solidFill>
                <a:latin typeface="Calibri" panose="020F0502020204030204" pitchFamily="34" charset="0"/>
              </a:rPr>
              <a:t>12 </a:t>
            </a:r>
            <a:r>
              <a:rPr lang="en-GB" sz="3200" dirty="0" smtClean="0">
                <a:solidFill>
                  <a:srgbClr val="0070C0"/>
                </a:solidFill>
                <a:latin typeface="Calibri" panose="020F0502020204030204" pitchFamily="34" charset="0"/>
              </a:rPr>
              <a:t>applications approved Technical Assistance for Micro Export Grants;</a:t>
            </a:r>
            <a:br>
              <a:rPr lang="en-GB" sz="3200" dirty="0" smtClean="0">
                <a:solidFill>
                  <a:srgbClr val="0070C0"/>
                </a:solidFill>
                <a:latin typeface="Calibri" panose="020F0502020204030204" pitchFamily="34" charset="0"/>
              </a:rPr>
            </a:br>
            <a:r>
              <a:rPr lang="en-GB" sz="3200" dirty="0" smtClean="0">
                <a:solidFill>
                  <a:srgbClr val="0070C0"/>
                </a:solidFill>
                <a:latin typeface="Calibri" panose="020F0502020204030204" pitchFamily="34" charset="0"/>
              </a:rPr>
              <a:t/>
            </a:r>
            <a:br>
              <a:rPr lang="en-GB" sz="3200" dirty="0" smtClean="0">
                <a:solidFill>
                  <a:srgbClr val="0070C0"/>
                </a:solidFill>
                <a:latin typeface="Calibri" panose="020F0502020204030204" pitchFamily="34" charset="0"/>
              </a:rPr>
            </a:br>
            <a:r>
              <a:rPr lang="en-GB" sz="6000" dirty="0" smtClean="0">
                <a:solidFill>
                  <a:srgbClr val="0070C0"/>
                </a:solidFill>
                <a:latin typeface="Calibri" panose="020F0502020204030204" pitchFamily="34" charset="0"/>
              </a:rPr>
              <a:t>4 </a:t>
            </a:r>
            <a:r>
              <a:rPr lang="en-GB" sz="3200" dirty="0" smtClean="0">
                <a:solidFill>
                  <a:srgbClr val="0070C0"/>
                </a:solidFill>
                <a:latin typeface="Calibri" panose="020F0502020204030204" pitchFamily="34" charset="0"/>
              </a:rPr>
              <a:t>businesses participated in Lean for Micro training.</a:t>
            </a:r>
            <a:r>
              <a:rPr lang="en-GB" sz="3000" dirty="0" smtClean="0">
                <a:solidFill>
                  <a:srgbClr val="0070C0"/>
                </a:solidFill>
              </a:rPr>
              <a:t/>
            </a:r>
            <a:br>
              <a:rPr lang="en-GB" sz="3000" dirty="0" smtClean="0">
                <a:solidFill>
                  <a:srgbClr val="0070C0"/>
                </a:solidFill>
              </a:rPr>
            </a:br>
            <a:endParaRPr lang="en-IE" sz="3000" b="1" dirty="0" smtClean="0">
              <a:solidFill>
                <a:srgbClr val="0070C0"/>
              </a:solidFill>
            </a:endParaRPr>
          </a:p>
        </p:txBody>
      </p:sp>
      <p:pic>
        <p:nvPicPr>
          <p:cNvPr id="21506" name="Picture 3"/>
          <p:cNvPicPr>
            <a:picLocks noChangeAspect="1" noChangeArrowheads="1"/>
          </p:cNvPicPr>
          <p:nvPr/>
        </p:nvPicPr>
        <p:blipFill>
          <a:blip r:embed="rId3" cstate="print"/>
          <a:srcRect/>
          <a:stretch>
            <a:fillRect/>
          </a:stretch>
        </p:blipFill>
        <p:spPr bwMode="auto">
          <a:xfrm>
            <a:off x="7385050" y="188913"/>
            <a:ext cx="1538288" cy="1223962"/>
          </a:xfrm>
          <a:prstGeom prst="rect">
            <a:avLst/>
          </a:prstGeom>
          <a:noFill/>
          <a:ln w="9525">
            <a:noFill/>
            <a:miter lim="800000"/>
            <a:headEnd/>
            <a:tailEnd/>
          </a:ln>
        </p:spPr>
      </p:pic>
      <p:pic>
        <p:nvPicPr>
          <p:cNvPr id="21507" name="Picture 4"/>
          <p:cNvPicPr>
            <a:picLocks noChangeAspect="1" noChangeArrowheads="1"/>
          </p:cNvPicPr>
          <p:nvPr/>
        </p:nvPicPr>
        <p:blipFill>
          <a:blip r:embed="rId4" cstate="print"/>
          <a:srcRect/>
          <a:stretch>
            <a:fillRect/>
          </a:stretch>
        </p:blipFill>
        <p:spPr bwMode="auto">
          <a:xfrm>
            <a:off x="250825" y="6237288"/>
            <a:ext cx="3132138" cy="620712"/>
          </a:xfrm>
          <a:prstGeom prst="rect">
            <a:avLst/>
          </a:prstGeom>
          <a:noFill/>
          <a:ln w="9525">
            <a:noFill/>
            <a:miter lim="800000"/>
            <a:headEnd/>
            <a:tailEnd/>
          </a:ln>
        </p:spPr>
      </p:pic>
      <p:sp>
        <p:nvSpPr>
          <p:cNvPr id="21508" name="TextBox 5"/>
          <p:cNvSpPr txBox="1">
            <a:spLocks noChangeArrowheads="1"/>
          </p:cNvSpPr>
          <p:nvPr/>
        </p:nvSpPr>
        <p:spPr bwMode="auto">
          <a:xfrm>
            <a:off x="1453357" y="425778"/>
            <a:ext cx="6700837" cy="1631216"/>
          </a:xfrm>
          <a:prstGeom prst="rect">
            <a:avLst/>
          </a:prstGeom>
          <a:noFill/>
          <a:ln w="9525">
            <a:noFill/>
            <a:miter lim="800000"/>
            <a:headEnd/>
            <a:tailEnd/>
          </a:ln>
        </p:spPr>
        <p:txBody>
          <a:bodyPr wrap="square">
            <a:spAutoFit/>
          </a:bodyPr>
          <a:lstStyle/>
          <a:p>
            <a:r>
              <a:rPr lang="en-IE" sz="6000" dirty="0" smtClean="0">
                <a:solidFill>
                  <a:srgbClr val="0070C0"/>
                </a:solidFill>
                <a:latin typeface="Calibri" pitchFamily="34" charset="0"/>
              </a:rPr>
              <a:t>BREXIT Supports</a:t>
            </a:r>
          </a:p>
          <a:p>
            <a:endParaRPr lang="en-IE" sz="4000" b="1" u="sng" dirty="0">
              <a:solidFill>
                <a:srgbClr val="0070C0"/>
              </a:solidFill>
              <a:latin typeface="Calibri" pitchFamily="34" charset="0"/>
            </a:endParaRPr>
          </a:p>
        </p:txBody>
      </p:sp>
    </p:spTree>
    <p:extLst>
      <p:ext uri="{BB962C8B-B14F-4D97-AF65-F5344CB8AC3E}">
        <p14:creationId xmlns:p14="http://schemas.microsoft.com/office/powerpoint/2010/main" xmlns="" val="10402117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7119" y="1556792"/>
            <a:ext cx="8278688" cy="4537050"/>
          </a:xfrm>
        </p:spPr>
        <p:txBody>
          <a:bodyPr>
            <a:normAutofit fontScale="90000"/>
          </a:bodyPr>
          <a:lstStyle/>
          <a:p>
            <a:pPr algn="l" eaLnBrk="1" hangingPunct="1"/>
            <a:r>
              <a:rPr lang="en-GB" sz="3200" dirty="0" smtClean="0">
                <a:solidFill>
                  <a:srgbClr val="0070C0"/>
                </a:solidFill>
              </a:rPr>
              <a:t/>
            </a:r>
            <a:br>
              <a:rPr lang="en-GB" sz="3200" dirty="0" smtClean="0">
                <a:solidFill>
                  <a:srgbClr val="0070C0"/>
                </a:solidFill>
              </a:rPr>
            </a:br>
            <a:r>
              <a:rPr lang="en-GB" sz="3200" dirty="0" smtClean="0">
                <a:solidFill>
                  <a:srgbClr val="0070C0"/>
                </a:solidFill>
              </a:rPr>
              <a:t/>
            </a:r>
            <a:br>
              <a:rPr lang="en-GB" sz="3200" dirty="0" smtClean="0">
                <a:solidFill>
                  <a:srgbClr val="0070C0"/>
                </a:solidFill>
              </a:rPr>
            </a:br>
            <a:r>
              <a:rPr lang="en-GB" sz="3200" dirty="0" smtClean="0">
                <a:solidFill>
                  <a:srgbClr val="0070C0"/>
                </a:solidFill>
              </a:rPr>
              <a:t/>
            </a:r>
            <a:br>
              <a:rPr lang="en-GB" sz="3200" dirty="0" smtClean="0">
                <a:solidFill>
                  <a:srgbClr val="0070C0"/>
                </a:solidFill>
              </a:rPr>
            </a:br>
            <a:r>
              <a:rPr lang="en-GB" sz="3200" dirty="0" smtClean="0">
                <a:solidFill>
                  <a:srgbClr val="0070C0"/>
                </a:solidFill>
              </a:rPr>
              <a:t/>
            </a:r>
            <a:br>
              <a:rPr lang="en-GB" sz="3200" dirty="0" smtClean="0">
                <a:solidFill>
                  <a:srgbClr val="0070C0"/>
                </a:solidFill>
              </a:rPr>
            </a:br>
            <a:r>
              <a:rPr lang="en-GB" sz="3200" dirty="0" smtClean="0">
                <a:solidFill>
                  <a:srgbClr val="0070C0"/>
                </a:solidFill>
              </a:rPr>
              <a:t/>
            </a:r>
            <a:br>
              <a:rPr lang="en-GB" sz="3200" dirty="0" smtClean="0">
                <a:solidFill>
                  <a:srgbClr val="0070C0"/>
                </a:solidFill>
              </a:rPr>
            </a:br>
            <a:r>
              <a:rPr lang="en-GB" sz="4000" u="sng" dirty="0" smtClean="0">
                <a:solidFill>
                  <a:srgbClr val="0070C0"/>
                </a:solidFill>
                <a:latin typeface="Calibri" panose="020F0502020204030204" pitchFamily="34" charset="0"/>
              </a:rPr>
              <a:t>Types of Grant:</a:t>
            </a:r>
            <a:r>
              <a:rPr lang="en-GB" sz="2700" dirty="0" smtClean="0">
                <a:solidFill>
                  <a:srgbClr val="0070C0"/>
                </a:solidFill>
                <a:latin typeface="Calibri" panose="020F0502020204030204" pitchFamily="34" charset="0"/>
              </a:rPr>
              <a:t/>
            </a:r>
            <a:br>
              <a:rPr lang="en-GB" sz="2700" dirty="0" smtClean="0">
                <a:solidFill>
                  <a:srgbClr val="0070C0"/>
                </a:solidFill>
                <a:latin typeface="Calibri" panose="020F0502020204030204" pitchFamily="34" charset="0"/>
              </a:rPr>
            </a:br>
            <a:r>
              <a:rPr lang="en-GB" sz="2700" dirty="0" smtClean="0">
                <a:solidFill>
                  <a:srgbClr val="0070C0"/>
                </a:solidFill>
                <a:latin typeface="Calibri" panose="020F0502020204030204" pitchFamily="34" charset="0"/>
              </a:rPr>
              <a:t>- </a:t>
            </a:r>
            <a:r>
              <a:rPr lang="en-GB" sz="2700" b="1" dirty="0" smtClean="0">
                <a:solidFill>
                  <a:srgbClr val="0070C0"/>
                </a:solidFill>
                <a:latin typeface="Calibri" panose="020F0502020204030204" pitchFamily="34" charset="0"/>
              </a:rPr>
              <a:t>Feasibility /Innovation Study  Grants </a:t>
            </a:r>
            <a:r>
              <a:rPr lang="en-GB" sz="2700" dirty="0" smtClean="0">
                <a:solidFill>
                  <a:srgbClr val="0070C0"/>
                </a:solidFill>
                <a:latin typeface="Calibri" panose="020F0502020204030204" pitchFamily="34" charset="0"/>
              </a:rPr>
              <a:t>(up to €15,000)</a:t>
            </a:r>
            <a:br>
              <a:rPr lang="en-GB" sz="2700" dirty="0" smtClean="0">
                <a:solidFill>
                  <a:srgbClr val="0070C0"/>
                </a:solidFill>
                <a:latin typeface="Calibri" panose="020F0502020204030204" pitchFamily="34" charset="0"/>
              </a:rPr>
            </a:br>
            <a:r>
              <a:rPr lang="en-GB" sz="2700" dirty="0" smtClean="0">
                <a:solidFill>
                  <a:srgbClr val="0070C0"/>
                </a:solidFill>
                <a:latin typeface="Calibri" panose="020F0502020204030204" pitchFamily="34" charset="0"/>
              </a:rPr>
              <a:t/>
            </a:r>
            <a:br>
              <a:rPr lang="en-GB" sz="2700" dirty="0" smtClean="0">
                <a:solidFill>
                  <a:srgbClr val="0070C0"/>
                </a:solidFill>
                <a:latin typeface="Calibri" panose="020F0502020204030204" pitchFamily="34" charset="0"/>
              </a:rPr>
            </a:br>
            <a:r>
              <a:rPr lang="en-GB" sz="2700" dirty="0" smtClean="0">
                <a:solidFill>
                  <a:srgbClr val="0070C0"/>
                </a:solidFill>
                <a:latin typeface="Calibri" panose="020F0502020204030204" pitchFamily="34" charset="0"/>
              </a:rPr>
              <a:t>- </a:t>
            </a:r>
            <a:r>
              <a:rPr lang="en-GB" sz="2700" b="1" dirty="0" smtClean="0">
                <a:solidFill>
                  <a:srgbClr val="0070C0"/>
                </a:solidFill>
                <a:latin typeface="Calibri" panose="020F0502020204030204" pitchFamily="34" charset="0"/>
              </a:rPr>
              <a:t>Priming Grant </a:t>
            </a:r>
            <a:r>
              <a:rPr lang="en-GB" sz="2700" dirty="0" smtClean="0">
                <a:solidFill>
                  <a:srgbClr val="0070C0"/>
                </a:solidFill>
                <a:latin typeface="Calibri" panose="020F0502020204030204" pitchFamily="34" charset="0"/>
              </a:rPr>
              <a:t>(up to €50,000 locally)</a:t>
            </a:r>
            <a:br>
              <a:rPr lang="en-GB" sz="2700" dirty="0" smtClean="0">
                <a:solidFill>
                  <a:srgbClr val="0070C0"/>
                </a:solidFill>
                <a:latin typeface="Calibri" panose="020F0502020204030204" pitchFamily="34" charset="0"/>
              </a:rPr>
            </a:br>
            <a:r>
              <a:rPr lang="en-GB" sz="2700" dirty="0" smtClean="0">
                <a:solidFill>
                  <a:srgbClr val="0070C0"/>
                </a:solidFill>
                <a:latin typeface="Calibri" panose="020F0502020204030204" pitchFamily="34" charset="0"/>
              </a:rPr>
              <a:t>up to €150,000 through Enterprise Ireland Investment Committee;</a:t>
            </a:r>
            <a:br>
              <a:rPr lang="en-GB" sz="2700" dirty="0" smtClean="0">
                <a:solidFill>
                  <a:srgbClr val="0070C0"/>
                </a:solidFill>
                <a:latin typeface="Calibri" panose="020F0502020204030204" pitchFamily="34" charset="0"/>
              </a:rPr>
            </a:br>
            <a:r>
              <a:rPr lang="en-GB" sz="2700" dirty="0" smtClean="0">
                <a:solidFill>
                  <a:srgbClr val="0070C0"/>
                </a:solidFill>
                <a:latin typeface="Calibri" panose="020F0502020204030204" pitchFamily="34" charset="0"/>
              </a:rPr>
              <a:t/>
            </a:r>
            <a:br>
              <a:rPr lang="en-GB" sz="2700" dirty="0" smtClean="0">
                <a:solidFill>
                  <a:srgbClr val="0070C0"/>
                </a:solidFill>
                <a:latin typeface="Calibri" panose="020F0502020204030204" pitchFamily="34" charset="0"/>
              </a:rPr>
            </a:br>
            <a:r>
              <a:rPr lang="en-GB" sz="2700" dirty="0" smtClean="0">
                <a:solidFill>
                  <a:srgbClr val="0070C0"/>
                </a:solidFill>
                <a:latin typeface="Calibri" panose="020F0502020204030204" pitchFamily="34" charset="0"/>
              </a:rPr>
              <a:t>- </a:t>
            </a:r>
            <a:r>
              <a:rPr lang="en-GB" sz="2700" b="1" dirty="0" smtClean="0">
                <a:solidFill>
                  <a:srgbClr val="0070C0"/>
                </a:solidFill>
                <a:latin typeface="Calibri" panose="020F0502020204030204" pitchFamily="34" charset="0"/>
              </a:rPr>
              <a:t>Business Expansion Grant </a:t>
            </a:r>
            <a:r>
              <a:rPr lang="en-GB" sz="2700" dirty="0" smtClean="0">
                <a:solidFill>
                  <a:srgbClr val="0070C0"/>
                </a:solidFill>
                <a:latin typeface="Calibri" panose="020F0502020204030204" pitchFamily="34" charset="0"/>
              </a:rPr>
              <a:t>(up to €50,000 locally)</a:t>
            </a:r>
            <a:r>
              <a:rPr lang="en-GB" sz="2700" dirty="0">
                <a:solidFill>
                  <a:srgbClr val="0070C0"/>
                </a:solidFill>
                <a:latin typeface="Calibri" panose="020F0502020204030204" pitchFamily="34" charset="0"/>
              </a:rPr>
              <a:t/>
            </a:r>
            <a:br>
              <a:rPr lang="en-GB" sz="2700" dirty="0">
                <a:solidFill>
                  <a:srgbClr val="0070C0"/>
                </a:solidFill>
                <a:latin typeface="Calibri" panose="020F0502020204030204" pitchFamily="34" charset="0"/>
              </a:rPr>
            </a:br>
            <a:r>
              <a:rPr lang="en-GB" sz="2700" dirty="0" smtClean="0">
                <a:solidFill>
                  <a:srgbClr val="0070C0"/>
                </a:solidFill>
                <a:latin typeface="Calibri" panose="020F0502020204030204" pitchFamily="34" charset="0"/>
              </a:rPr>
              <a:t>up </a:t>
            </a:r>
            <a:r>
              <a:rPr lang="en-GB" sz="2700" dirty="0">
                <a:solidFill>
                  <a:srgbClr val="0070C0"/>
                </a:solidFill>
                <a:latin typeface="Calibri" panose="020F0502020204030204" pitchFamily="34" charset="0"/>
              </a:rPr>
              <a:t>to €150,000 through Enterprise Ireland Investment </a:t>
            </a:r>
            <a:r>
              <a:rPr lang="en-GB" sz="2700" dirty="0" smtClean="0">
                <a:solidFill>
                  <a:srgbClr val="0070C0"/>
                </a:solidFill>
                <a:latin typeface="Calibri" panose="020F0502020204030204" pitchFamily="34" charset="0"/>
              </a:rPr>
              <a:t>Committee</a:t>
            </a:r>
            <a:r>
              <a:rPr lang="en-GB" sz="2700" dirty="0">
                <a:solidFill>
                  <a:srgbClr val="0070C0"/>
                </a:solidFill>
                <a:latin typeface="Calibri" panose="020F0502020204030204" pitchFamily="34" charset="0"/>
              </a:rPr>
              <a:t>;</a:t>
            </a:r>
            <a:r>
              <a:rPr lang="en-GB" sz="2700" dirty="0" smtClean="0">
                <a:solidFill>
                  <a:srgbClr val="0070C0"/>
                </a:solidFill>
                <a:latin typeface="Calibri" panose="020F0502020204030204" pitchFamily="34" charset="0"/>
              </a:rPr>
              <a:t/>
            </a:r>
            <a:br>
              <a:rPr lang="en-GB" sz="2700" dirty="0" smtClean="0">
                <a:solidFill>
                  <a:srgbClr val="0070C0"/>
                </a:solidFill>
                <a:latin typeface="Calibri" panose="020F0502020204030204" pitchFamily="34" charset="0"/>
              </a:rPr>
            </a:br>
            <a:r>
              <a:rPr lang="en-GB" sz="2700" dirty="0">
                <a:solidFill>
                  <a:srgbClr val="0070C0"/>
                </a:solidFill>
                <a:latin typeface="Calibri" panose="020F0502020204030204" pitchFamily="34" charset="0"/>
              </a:rPr>
              <a:t/>
            </a:r>
            <a:br>
              <a:rPr lang="en-GB" sz="2700" dirty="0">
                <a:solidFill>
                  <a:srgbClr val="0070C0"/>
                </a:solidFill>
                <a:latin typeface="Calibri" panose="020F0502020204030204" pitchFamily="34" charset="0"/>
              </a:rPr>
            </a:br>
            <a:r>
              <a:rPr lang="en-GB" sz="2200" b="1" dirty="0" smtClean="0">
                <a:solidFill>
                  <a:srgbClr val="0070C0"/>
                </a:solidFill>
                <a:latin typeface="Calibri" panose="020F0502020204030204" pitchFamily="34" charset="0"/>
              </a:rPr>
              <a:t>Refundable-Aid (30% of grant-aid approved is refundable, excepting Feasibility/Innovation Study Grants)</a:t>
            </a:r>
            <a:r>
              <a:rPr lang="en-GB" sz="2700" b="1" dirty="0" smtClean="0">
                <a:solidFill>
                  <a:srgbClr val="0070C0"/>
                </a:solidFill>
                <a:latin typeface="Calibri" panose="020F0502020204030204" pitchFamily="34" charset="0"/>
              </a:rPr>
              <a:t/>
            </a:r>
            <a:br>
              <a:rPr lang="en-GB" sz="2700" b="1" dirty="0" smtClean="0">
                <a:solidFill>
                  <a:srgbClr val="0070C0"/>
                </a:solidFill>
                <a:latin typeface="Calibri" panose="020F0502020204030204" pitchFamily="34" charset="0"/>
              </a:rPr>
            </a:br>
            <a:r>
              <a:rPr lang="en-GB" sz="2700" b="1" dirty="0" smtClean="0">
                <a:solidFill>
                  <a:srgbClr val="0070C0"/>
                </a:solidFill>
                <a:latin typeface="Calibri" panose="020F0502020204030204" pitchFamily="34" charset="0"/>
              </a:rPr>
              <a:t/>
            </a:r>
            <a:br>
              <a:rPr lang="en-GB" sz="2700" b="1" dirty="0" smtClean="0">
                <a:solidFill>
                  <a:srgbClr val="0070C0"/>
                </a:solidFill>
                <a:latin typeface="Calibri" panose="020F0502020204030204" pitchFamily="34" charset="0"/>
              </a:rPr>
            </a:br>
            <a:r>
              <a:rPr lang="en-GB" sz="2000" b="1" dirty="0" smtClean="0">
                <a:solidFill>
                  <a:srgbClr val="0070C0"/>
                </a:solidFill>
              </a:rPr>
              <a:t/>
            </a:r>
            <a:br>
              <a:rPr lang="en-GB" sz="2000" b="1" dirty="0" smtClean="0">
                <a:solidFill>
                  <a:srgbClr val="0070C0"/>
                </a:solidFill>
              </a:rPr>
            </a:br>
            <a:r>
              <a:rPr lang="en-GB" sz="2800" dirty="0" smtClean="0">
                <a:solidFill>
                  <a:srgbClr val="0070C0"/>
                </a:solidFill>
              </a:rPr>
              <a:t/>
            </a:r>
            <a:br>
              <a:rPr lang="en-GB" sz="2800" dirty="0" smtClean="0">
                <a:solidFill>
                  <a:srgbClr val="0070C0"/>
                </a:solidFill>
              </a:rPr>
            </a:br>
            <a:r>
              <a:rPr lang="en-GB" sz="3000" dirty="0" smtClean="0">
                <a:solidFill>
                  <a:srgbClr val="0070C0"/>
                </a:solidFill>
              </a:rPr>
              <a:t/>
            </a:r>
            <a:br>
              <a:rPr lang="en-GB" sz="3000" dirty="0" smtClean="0">
                <a:solidFill>
                  <a:srgbClr val="0070C0"/>
                </a:solidFill>
              </a:rPr>
            </a:br>
            <a:r>
              <a:rPr lang="en-GB" sz="3000" dirty="0" smtClean="0">
                <a:solidFill>
                  <a:srgbClr val="0070C0"/>
                </a:solidFill>
              </a:rPr>
              <a:t/>
            </a:r>
            <a:br>
              <a:rPr lang="en-GB" sz="3000" dirty="0" smtClean="0">
                <a:solidFill>
                  <a:srgbClr val="0070C0"/>
                </a:solidFill>
              </a:rPr>
            </a:br>
            <a:endParaRPr lang="en-IE" sz="3000" dirty="0" smtClean="0">
              <a:solidFill>
                <a:srgbClr val="0070C0"/>
              </a:solidFill>
            </a:endParaRPr>
          </a:p>
        </p:txBody>
      </p:sp>
      <p:pic>
        <p:nvPicPr>
          <p:cNvPr id="19458" name="Picture 3"/>
          <p:cNvPicPr>
            <a:picLocks noChangeAspect="1" noChangeArrowheads="1"/>
          </p:cNvPicPr>
          <p:nvPr/>
        </p:nvPicPr>
        <p:blipFill>
          <a:blip r:embed="rId3" cstate="print"/>
          <a:srcRect/>
          <a:stretch>
            <a:fillRect/>
          </a:stretch>
        </p:blipFill>
        <p:spPr bwMode="auto">
          <a:xfrm>
            <a:off x="7385050" y="188913"/>
            <a:ext cx="1538288" cy="1223962"/>
          </a:xfrm>
          <a:prstGeom prst="rect">
            <a:avLst/>
          </a:prstGeom>
          <a:noFill/>
          <a:ln w="9525">
            <a:noFill/>
            <a:miter lim="800000"/>
            <a:headEnd/>
            <a:tailEnd/>
          </a:ln>
        </p:spPr>
      </p:pic>
      <p:pic>
        <p:nvPicPr>
          <p:cNvPr id="19459" name="Picture 4"/>
          <p:cNvPicPr>
            <a:picLocks noChangeAspect="1" noChangeArrowheads="1"/>
          </p:cNvPicPr>
          <p:nvPr/>
        </p:nvPicPr>
        <p:blipFill>
          <a:blip r:embed="rId4" cstate="print"/>
          <a:srcRect/>
          <a:stretch>
            <a:fillRect/>
          </a:stretch>
        </p:blipFill>
        <p:spPr bwMode="auto">
          <a:xfrm>
            <a:off x="250825" y="6237288"/>
            <a:ext cx="3132138" cy="620712"/>
          </a:xfrm>
          <a:prstGeom prst="rect">
            <a:avLst/>
          </a:prstGeom>
          <a:noFill/>
          <a:ln w="9525">
            <a:noFill/>
            <a:miter lim="800000"/>
            <a:headEnd/>
            <a:tailEnd/>
          </a:ln>
        </p:spPr>
      </p:pic>
      <p:sp>
        <p:nvSpPr>
          <p:cNvPr id="19460" name="TextBox 5"/>
          <p:cNvSpPr txBox="1">
            <a:spLocks noChangeArrowheads="1"/>
          </p:cNvSpPr>
          <p:nvPr/>
        </p:nvSpPr>
        <p:spPr bwMode="auto">
          <a:xfrm>
            <a:off x="684213" y="404813"/>
            <a:ext cx="8064500" cy="1015663"/>
          </a:xfrm>
          <a:prstGeom prst="rect">
            <a:avLst/>
          </a:prstGeom>
          <a:noFill/>
          <a:ln w="9525">
            <a:noFill/>
            <a:miter lim="800000"/>
            <a:headEnd/>
            <a:tailEnd/>
          </a:ln>
        </p:spPr>
        <p:txBody>
          <a:bodyPr>
            <a:spAutoFit/>
          </a:bodyPr>
          <a:lstStyle/>
          <a:p>
            <a:r>
              <a:rPr lang="en-IE" sz="6000" dirty="0" smtClean="0">
                <a:solidFill>
                  <a:srgbClr val="0070C0"/>
                </a:solidFill>
                <a:latin typeface="Calibri" pitchFamily="34" charset="0"/>
              </a:rPr>
              <a:t>   Financial Assistance</a:t>
            </a:r>
            <a:endParaRPr lang="en-IE" sz="6000" dirty="0">
              <a:solidFill>
                <a:srgbClr val="0070C0"/>
              </a:solidFill>
              <a:latin typeface="Calibri" pitchFamily="34" charset="0"/>
            </a:endParaRPr>
          </a:p>
        </p:txBody>
      </p:sp>
    </p:spTree>
    <p:extLst>
      <p:ext uri="{BB962C8B-B14F-4D97-AF65-F5344CB8AC3E}">
        <p14:creationId xmlns:p14="http://schemas.microsoft.com/office/powerpoint/2010/main" xmlns="" val="1050391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0206" y="1772816"/>
            <a:ext cx="8368507" cy="4598805"/>
          </a:xfrm>
          <a:ln>
            <a:solidFill>
              <a:schemeClr val="bg1"/>
            </a:solidFill>
          </a:ln>
        </p:spPr>
        <p:txBody>
          <a:bodyPr>
            <a:normAutofit fontScale="90000"/>
          </a:bodyPr>
          <a:lstStyle/>
          <a:p>
            <a:pPr algn="l"/>
            <a:r>
              <a:rPr lang="en-GB" sz="1300" dirty="0" smtClean="0">
                <a:solidFill>
                  <a:srgbClr val="0070C0"/>
                </a:solidFill>
              </a:rPr>
              <a:t/>
            </a:r>
            <a:br>
              <a:rPr lang="en-GB" sz="1300" dirty="0" smtClean="0">
                <a:solidFill>
                  <a:srgbClr val="0070C0"/>
                </a:solidFill>
              </a:rPr>
            </a:br>
            <a:r>
              <a:rPr lang="en-GB" sz="1300" dirty="0">
                <a:solidFill>
                  <a:srgbClr val="0070C0"/>
                </a:solidFill>
              </a:rPr>
              <a:t/>
            </a:r>
            <a:br>
              <a:rPr lang="en-GB" sz="1300" dirty="0">
                <a:solidFill>
                  <a:srgbClr val="0070C0"/>
                </a:solidFill>
              </a:rPr>
            </a:br>
            <a:r>
              <a:rPr lang="en-GB" sz="1300" dirty="0" smtClean="0">
                <a:solidFill>
                  <a:srgbClr val="0070C0"/>
                </a:solidFill>
              </a:rPr>
              <a:t/>
            </a:r>
            <a:br>
              <a:rPr lang="en-GB" sz="1300" dirty="0" smtClean="0">
                <a:solidFill>
                  <a:srgbClr val="0070C0"/>
                </a:solidFill>
              </a:rPr>
            </a:br>
            <a:r>
              <a:rPr lang="en-GB" sz="1300" dirty="0">
                <a:solidFill>
                  <a:srgbClr val="0070C0"/>
                </a:solidFill>
              </a:rPr>
              <a:t/>
            </a:r>
            <a:br>
              <a:rPr lang="en-GB" sz="1300" dirty="0">
                <a:solidFill>
                  <a:srgbClr val="0070C0"/>
                </a:solidFill>
              </a:rPr>
            </a:br>
            <a:r>
              <a:rPr lang="en-GB" sz="1300" dirty="0" smtClean="0">
                <a:solidFill>
                  <a:srgbClr val="0070C0"/>
                </a:solidFill>
              </a:rPr>
              <a:t/>
            </a:r>
            <a:br>
              <a:rPr lang="en-GB" sz="1300" dirty="0" smtClean="0">
                <a:solidFill>
                  <a:srgbClr val="0070C0"/>
                </a:solidFill>
              </a:rPr>
            </a:br>
            <a:r>
              <a:rPr lang="en-GB" sz="1300" dirty="0">
                <a:solidFill>
                  <a:srgbClr val="0070C0"/>
                </a:solidFill>
              </a:rPr>
              <a:t/>
            </a:r>
            <a:br>
              <a:rPr lang="en-GB" sz="1300" dirty="0">
                <a:solidFill>
                  <a:srgbClr val="0070C0"/>
                </a:solidFill>
              </a:rPr>
            </a:br>
            <a:r>
              <a:rPr lang="en-GB" sz="1300" dirty="0" smtClean="0">
                <a:solidFill>
                  <a:srgbClr val="0070C0"/>
                </a:solidFill>
              </a:rPr>
              <a:t/>
            </a:r>
            <a:br>
              <a:rPr lang="en-GB" sz="1300" dirty="0" smtClean="0">
                <a:solidFill>
                  <a:srgbClr val="0070C0"/>
                </a:solidFill>
              </a:rPr>
            </a:br>
            <a:r>
              <a:rPr lang="en-GB" sz="1300" dirty="0" smtClean="0">
                <a:solidFill>
                  <a:srgbClr val="0070C0"/>
                </a:solidFill>
              </a:rPr>
              <a:t/>
            </a:r>
            <a:br>
              <a:rPr lang="en-GB" sz="1300" dirty="0" smtClean="0">
                <a:solidFill>
                  <a:srgbClr val="0070C0"/>
                </a:solidFill>
              </a:rPr>
            </a:br>
            <a:r>
              <a:rPr lang="en-GB" sz="1300" dirty="0" smtClean="0">
                <a:solidFill>
                  <a:srgbClr val="0070C0"/>
                </a:solidFill>
              </a:rPr>
              <a:t/>
            </a:r>
            <a:br>
              <a:rPr lang="en-GB" sz="1300" dirty="0" smtClean="0">
                <a:solidFill>
                  <a:srgbClr val="0070C0"/>
                </a:solidFill>
              </a:rPr>
            </a:br>
            <a:r>
              <a:rPr lang="en-GB" sz="1300" dirty="0">
                <a:solidFill>
                  <a:srgbClr val="0070C0"/>
                </a:solidFill>
              </a:rPr>
              <a:t/>
            </a:r>
            <a:br>
              <a:rPr lang="en-GB" sz="1300" dirty="0">
                <a:solidFill>
                  <a:srgbClr val="0070C0"/>
                </a:solidFill>
              </a:rPr>
            </a:br>
            <a:r>
              <a:rPr lang="en-GB" sz="1300" dirty="0" smtClean="0">
                <a:solidFill>
                  <a:srgbClr val="0070C0"/>
                </a:solidFill>
              </a:rPr>
              <a:t/>
            </a:r>
            <a:br>
              <a:rPr lang="en-GB" sz="1300" dirty="0" smtClean="0">
                <a:solidFill>
                  <a:srgbClr val="0070C0"/>
                </a:solidFill>
              </a:rPr>
            </a:br>
            <a:r>
              <a:rPr lang="en-GB" sz="1300" dirty="0">
                <a:solidFill>
                  <a:srgbClr val="0070C0"/>
                </a:solidFill>
              </a:rPr>
              <a:t/>
            </a:r>
            <a:br>
              <a:rPr lang="en-GB" sz="1300" dirty="0">
                <a:solidFill>
                  <a:srgbClr val="0070C0"/>
                </a:solidFill>
              </a:rPr>
            </a:br>
            <a:r>
              <a:rPr lang="en-GB" sz="1300" dirty="0" smtClean="0">
                <a:solidFill>
                  <a:srgbClr val="0070C0"/>
                </a:solidFill>
              </a:rPr>
              <a:t/>
            </a:r>
            <a:br>
              <a:rPr lang="en-GB" sz="1300" dirty="0" smtClean="0">
                <a:solidFill>
                  <a:srgbClr val="0070C0"/>
                </a:solidFill>
              </a:rPr>
            </a:br>
            <a:r>
              <a:rPr lang="en-GB" sz="1300" dirty="0">
                <a:solidFill>
                  <a:srgbClr val="0070C0"/>
                </a:solidFill>
              </a:rPr>
              <a:t/>
            </a:r>
            <a:br>
              <a:rPr lang="en-GB" sz="1300" dirty="0">
                <a:solidFill>
                  <a:srgbClr val="0070C0"/>
                </a:solidFill>
              </a:rPr>
            </a:br>
            <a:r>
              <a:rPr lang="en-GB" sz="1300" dirty="0" smtClean="0">
                <a:solidFill>
                  <a:srgbClr val="0070C0"/>
                </a:solidFill>
              </a:rPr>
              <a:t/>
            </a:r>
            <a:br>
              <a:rPr lang="en-GB" sz="1300" dirty="0" smtClean="0">
                <a:solidFill>
                  <a:srgbClr val="0070C0"/>
                </a:solidFill>
              </a:rPr>
            </a:br>
            <a:r>
              <a:rPr lang="en-GB" sz="1300" dirty="0">
                <a:solidFill>
                  <a:srgbClr val="0070C0"/>
                </a:solidFill>
              </a:rPr>
              <a:t/>
            </a:r>
            <a:br>
              <a:rPr lang="en-GB" sz="1300" dirty="0">
                <a:solidFill>
                  <a:srgbClr val="0070C0"/>
                </a:solidFill>
              </a:rPr>
            </a:br>
            <a:r>
              <a:rPr lang="en-GB" sz="1300" dirty="0" smtClean="0">
                <a:solidFill>
                  <a:srgbClr val="0070C0"/>
                </a:solidFill>
              </a:rPr>
              <a:t/>
            </a:r>
            <a:br>
              <a:rPr lang="en-GB" sz="1300" dirty="0" smtClean="0">
                <a:solidFill>
                  <a:srgbClr val="0070C0"/>
                </a:solidFill>
              </a:rPr>
            </a:br>
            <a:r>
              <a:rPr lang="en-GB" sz="1300" dirty="0">
                <a:solidFill>
                  <a:srgbClr val="0070C0"/>
                </a:solidFill>
              </a:rPr>
              <a:t/>
            </a:r>
            <a:br>
              <a:rPr lang="en-GB" sz="1300" dirty="0">
                <a:solidFill>
                  <a:srgbClr val="0070C0"/>
                </a:solidFill>
              </a:rPr>
            </a:br>
            <a:r>
              <a:rPr lang="en-GB" sz="4000" u="sng" dirty="0" smtClean="0">
                <a:solidFill>
                  <a:srgbClr val="0070C0"/>
                </a:solidFill>
                <a:latin typeface="Calibri" panose="020F0502020204030204" pitchFamily="34" charset="0"/>
              </a:rPr>
              <a:t>Eligibility Criteria:</a:t>
            </a:r>
            <a:br>
              <a:rPr lang="en-GB" sz="4000" u="sng" dirty="0" smtClean="0">
                <a:solidFill>
                  <a:srgbClr val="0070C0"/>
                </a:solidFill>
                <a:latin typeface="Calibri" panose="020F0502020204030204" pitchFamily="34" charset="0"/>
              </a:rPr>
            </a:br>
            <a:r>
              <a:rPr lang="en-GB" sz="1300" dirty="0" smtClean="0">
                <a:solidFill>
                  <a:srgbClr val="0070C0"/>
                </a:solidFill>
                <a:latin typeface="Calibri" panose="020F0502020204030204" pitchFamily="34" charset="0"/>
              </a:rPr>
              <a:t/>
            </a:r>
            <a:br>
              <a:rPr lang="en-GB" sz="1300" dirty="0" smtClean="0">
                <a:solidFill>
                  <a:srgbClr val="0070C0"/>
                </a:solidFill>
                <a:latin typeface="Calibri" panose="020F0502020204030204" pitchFamily="34" charset="0"/>
              </a:rPr>
            </a:br>
            <a:r>
              <a:rPr lang="en-IE" sz="3100" dirty="0">
                <a:solidFill>
                  <a:srgbClr val="0070C0"/>
                </a:solidFill>
                <a:latin typeface="Calibri" panose="020F0502020204030204" pitchFamily="34" charset="0"/>
              </a:rPr>
              <a:t>The enterprise must:</a:t>
            </a:r>
            <a:br>
              <a:rPr lang="en-IE" sz="3100" dirty="0">
                <a:solidFill>
                  <a:srgbClr val="0070C0"/>
                </a:solidFill>
                <a:latin typeface="Calibri" panose="020F0502020204030204" pitchFamily="34" charset="0"/>
              </a:rPr>
            </a:br>
            <a:r>
              <a:rPr lang="en-IE" sz="3100" dirty="0" smtClean="0">
                <a:solidFill>
                  <a:srgbClr val="0070C0"/>
                </a:solidFill>
                <a:latin typeface="Calibri" panose="020F0502020204030204" pitchFamily="34" charset="0"/>
              </a:rPr>
              <a:t>- not </a:t>
            </a:r>
            <a:r>
              <a:rPr lang="en-IE" sz="3100" dirty="0">
                <a:solidFill>
                  <a:srgbClr val="0070C0"/>
                </a:solidFill>
                <a:latin typeface="Calibri" panose="020F0502020204030204" pitchFamily="34" charset="0"/>
              </a:rPr>
              <a:t>employ more than 10 people;</a:t>
            </a:r>
            <a:br>
              <a:rPr lang="en-IE" sz="3100" dirty="0">
                <a:solidFill>
                  <a:srgbClr val="0070C0"/>
                </a:solidFill>
                <a:latin typeface="Calibri" panose="020F0502020204030204" pitchFamily="34" charset="0"/>
              </a:rPr>
            </a:br>
            <a:r>
              <a:rPr lang="en-IE" sz="3100" dirty="0" smtClean="0">
                <a:solidFill>
                  <a:srgbClr val="0070C0"/>
                </a:solidFill>
                <a:latin typeface="Calibri" panose="020F0502020204030204" pitchFamily="34" charset="0"/>
              </a:rPr>
              <a:t>- be </a:t>
            </a:r>
            <a:r>
              <a:rPr lang="en-IE" sz="3100" dirty="0">
                <a:solidFill>
                  <a:srgbClr val="0070C0"/>
                </a:solidFill>
                <a:latin typeface="Calibri" panose="020F0502020204030204" pitchFamily="34" charset="0"/>
              </a:rPr>
              <a:t>established, registered and operate within </a:t>
            </a:r>
            <a:r>
              <a:rPr lang="en-IE" sz="3100" dirty="0" smtClean="0">
                <a:solidFill>
                  <a:srgbClr val="0070C0"/>
                </a:solidFill>
                <a:latin typeface="Calibri" panose="020F0502020204030204" pitchFamily="34" charset="0"/>
              </a:rPr>
              <a:t>the </a:t>
            </a:r>
            <a:br>
              <a:rPr lang="en-IE" sz="3100" dirty="0" smtClean="0">
                <a:solidFill>
                  <a:srgbClr val="0070C0"/>
                </a:solidFill>
                <a:latin typeface="Calibri" panose="020F0502020204030204" pitchFamily="34" charset="0"/>
              </a:rPr>
            </a:br>
            <a:r>
              <a:rPr lang="en-IE" sz="3100" dirty="0">
                <a:solidFill>
                  <a:srgbClr val="0070C0"/>
                </a:solidFill>
                <a:latin typeface="Calibri" panose="020F0502020204030204" pitchFamily="34" charset="0"/>
              </a:rPr>
              <a:t> </a:t>
            </a:r>
            <a:r>
              <a:rPr lang="en-IE" sz="3100" dirty="0" smtClean="0">
                <a:solidFill>
                  <a:srgbClr val="0070C0"/>
                </a:solidFill>
                <a:latin typeface="Calibri" panose="020F0502020204030204" pitchFamily="34" charset="0"/>
              </a:rPr>
              <a:t> County;</a:t>
            </a:r>
            <a:r>
              <a:rPr lang="en-IE" sz="3100" dirty="0">
                <a:solidFill>
                  <a:srgbClr val="0070C0"/>
                </a:solidFill>
                <a:latin typeface="Calibri" panose="020F0502020204030204" pitchFamily="34" charset="0"/>
              </a:rPr>
              <a:t/>
            </a:r>
            <a:br>
              <a:rPr lang="en-IE" sz="3100" dirty="0">
                <a:solidFill>
                  <a:srgbClr val="0070C0"/>
                </a:solidFill>
                <a:latin typeface="Calibri" panose="020F0502020204030204" pitchFamily="34" charset="0"/>
              </a:rPr>
            </a:br>
            <a:r>
              <a:rPr lang="en-IE" sz="3100" dirty="0" smtClean="0">
                <a:solidFill>
                  <a:srgbClr val="0070C0"/>
                </a:solidFill>
                <a:latin typeface="Calibri" panose="020F0502020204030204" pitchFamily="34" charset="0"/>
              </a:rPr>
              <a:t>- operate </a:t>
            </a:r>
            <a:r>
              <a:rPr lang="en-IE" sz="3100" dirty="0">
                <a:solidFill>
                  <a:srgbClr val="0070C0"/>
                </a:solidFill>
                <a:latin typeface="Calibri" panose="020F0502020204030204" pitchFamily="34" charset="0"/>
              </a:rPr>
              <a:t>in the commercial field;</a:t>
            </a:r>
            <a:br>
              <a:rPr lang="en-IE" sz="3100" dirty="0">
                <a:solidFill>
                  <a:srgbClr val="0070C0"/>
                </a:solidFill>
                <a:latin typeface="Calibri" panose="020F0502020204030204" pitchFamily="34" charset="0"/>
              </a:rPr>
            </a:br>
            <a:r>
              <a:rPr lang="en-IE" sz="3100" dirty="0" smtClean="0">
                <a:solidFill>
                  <a:srgbClr val="0070C0"/>
                </a:solidFill>
                <a:latin typeface="Calibri" panose="020F0502020204030204" pitchFamily="34" charset="0"/>
              </a:rPr>
              <a:t>- demonstrate </a:t>
            </a:r>
            <a:r>
              <a:rPr lang="en-IE" sz="3100" dirty="0">
                <a:solidFill>
                  <a:srgbClr val="0070C0"/>
                </a:solidFill>
                <a:latin typeface="Calibri" panose="020F0502020204030204" pitchFamily="34" charset="0"/>
              </a:rPr>
              <a:t>a market for the product or service;</a:t>
            </a:r>
            <a:br>
              <a:rPr lang="en-IE" sz="3100" dirty="0">
                <a:solidFill>
                  <a:srgbClr val="0070C0"/>
                </a:solidFill>
                <a:latin typeface="Calibri" panose="020F0502020204030204" pitchFamily="34" charset="0"/>
              </a:rPr>
            </a:br>
            <a:r>
              <a:rPr lang="en-IE" sz="3100" dirty="0" smtClean="0">
                <a:solidFill>
                  <a:srgbClr val="0070C0"/>
                </a:solidFill>
                <a:latin typeface="Calibri" panose="020F0502020204030204" pitchFamily="34" charset="0"/>
              </a:rPr>
              <a:t>- have </a:t>
            </a:r>
            <a:r>
              <a:rPr lang="en-IE" sz="3100" dirty="0">
                <a:solidFill>
                  <a:srgbClr val="0070C0"/>
                </a:solidFill>
                <a:latin typeface="Calibri" panose="020F0502020204030204" pitchFamily="34" charset="0"/>
              </a:rPr>
              <a:t>the potential for growth in domestic or export </a:t>
            </a:r>
            <a:r>
              <a:rPr lang="en-IE" sz="3100" dirty="0" smtClean="0">
                <a:solidFill>
                  <a:srgbClr val="0070C0"/>
                </a:solidFill>
                <a:latin typeface="Calibri" panose="020F0502020204030204" pitchFamily="34" charset="0"/>
              </a:rPr>
              <a:t/>
            </a:r>
            <a:br>
              <a:rPr lang="en-IE" sz="3100" dirty="0" smtClean="0">
                <a:solidFill>
                  <a:srgbClr val="0070C0"/>
                </a:solidFill>
                <a:latin typeface="Calibri" panose="020F0502020204030204" pitchFamily="34" charset="0"/>
              </a:rPr>
            </a:br>
            <a:r>
              <a:rPr lang="en-IE" sz="3100" dirty="0">
                <a:solidFill>
                  <a:srgbClr val="0070C0"/>
                </a:solidFill>
                <a:latin typeface="Calibri" panose="020F0502020204030204" pitchFamily="34" charset="0"/>
              </a:rPr>
              <a:t> </a:t>
            </a:r>
            <a:r>
              <a:rPr lang="en-IE" sz="3100" dirty="0" smtClean="0">
                <a:solidFill>
                  <a:srgbClr val="0070C0"/>
                </a:solidFill>
                <a:latin typeface="Calibri" panose="020F0502020204030204" pitchFamily="34" charset="0"/>
              </a:rPr>
              <a:t>  markets</a:t>
            </a:r>
            <a:r>
              <a:rPr lang="en-IE" sz="3100" dirty="0">
                <a:solidFill>
                  <a:srgbClr val="0070C0"/>
                </a:solidFill>
                <a:latin typeface="Calibri" panose="020F0502020204030204" pitchFamily="34" charset="0"/>
              </a:rPr>
              <a:t>; and</a:t>
            </a:r>
            <a:br>
              <a:rPr lang="en-IE" sz="3100" dirty="0">
                <a:solidFill>
                  <a:srgbClr val="0070C0"/>
                </a:solidFill>
                <a:latin typeface="Calibri" panose="020F0502020204030204" pitchFamily="34" charset="0"/>
              </a:rPr>
            </a:br>
            <a:r>
              <a:rPr lang="en-IE" sz="3100" dirty="0" smtClean="0">
                <a:solidFill>
                  <a:srgbClr val="0070C0"/>
                </a:solidFill>
                <a:latin typeface="Calibri" panose="020F0502020204030204" pitchFamily="34" charset="0"/>
              </a:rPr>
              <a:t>- have </a:t>
            </a:r>
            <a:r>
              <a:rPr lang="en-IE" sz="3100" dirty="0">
                <a:solidFill>
                  <a:srgbClr val="0070C0"/>
                </a:solidFill>
                <a:latin typeface="Calibri" panose="020F0502020204030204" pitchFamily="34" charset="0"/>
              </a:rPr>
              <a:t>potential for job creation.</a:t>
            </a:r>
            <a:br>
              <a:rPr lang="en-IE" sz="3100" dirty="0">
                <a:solidFill>
                  <a:srgbClr val="0070C0"/>
                </a:solidFill>
                <a:latin typeface="Calibri" panose="020F0502020204030204" pitchFamily="34" charset="0"/>
              </a:rPr>
            </a:br>
            <a:r>
              <a:rPr lang="en-IE" sz="3200" dirty="0">
                <a:solidFill>
                  <a:srgbClr val="0070C0"/>
                </a:solidFill>
              </a:rPr>
              <a:t/>
            </a:r>
            <a:br>
              <a:rPr lang="en-IE" sz="3200" dirty="0">
                <a:solidFill>
                  <a:srgbClr val="0070C0"/>
                </a:solidFill>
              </a:rPr>
            </a:br>
            <a:r>
              <a:rPr lang="en-GB" sz="3100" dirty="0" smtClean="0">
                <a:solidFill>
                  <a:srgbClr val="0070C0"/>
                </a:solidFill>
              </a:rPr>
              <a:t/>
            </a:r>
            <a:br>
              <a:rPr lang="en-GB" sz="3100" dirty="0" smtClean="0">
                <a:solidFill>
                  <a:srgbClr val="0070C0"/>
                </a:solidFill>
              </a:rPr>
            </a:br>
            <a:r>
              <a:rPr lang="en-GB" sz="3100" dirty="0" smtClean="0">
                <a:solidFill>
                  <a:srgbClr val="0070C0"/>
                </a:solidFill>
              </a:rPr>
              <a:t/>
            </a:r>
            <a:br>
              <a:rPr lang="en-GB" sz="3100" dirty="0" smtClean="0">
                <a:solidFill>
                  <a:srgbClr val="0070C0"/>
                </a:solidFill>
              </a:rPr>
            </a:br>
            <a:r>
              <a:rPr lang="en-GB" sz="3100" dirty="0" smtClean="0">
                <a:solidFill>
                  <a:srgbClr val="0070C0"/>
                </a:solidFill>
              </a:rPr>
              <a:t/>
            </a:r>
            <a:br>
              <a:rPr lang="en-GB" sz="3100" dirty="0" smtClean="0">
                <a:solidFill>
                  <a:srgbClr val="0070C0"/>
                </a:solidFill>
              </a:rPr>
            </a:br>
            <a:r>
              <a:rPr lang="en-GB" sz="2000" dirty="0" smtClean="0">
                <a:solidFill>
                  <a:srgbClr val="0070C0"/>
                </a:solidFill>
              </a:rPr>
              <a:t/>
            </a:r>
            <a:br>
              <a:rPr lang="en-GB" sz="2000" dirty="0" smtClean="0">
                <a:solidFill>
                  <a:srgbClr val="0070C0"/>
                </a:solidFill>
              </a:rPr>
            </a:br>
            <a:r>
              <a:rPr lang="en-GB" sz="2800" dirty="0" smtClean="0">
                <a:solidFill>
                  <a:srgbClr val="0070C0"/>
                </a:solidFill>
              </a:rPr>
              <a:t/>
            </a:r>
            <a:br>
              <a:rPr lang="en-GB" sz="2800" dirty="0" smtClean="0">
                <a:solidFill>
                  <a:srgbClr val="0070C0"/>
                </a:solidFill>
              </a:rPr>
            </a:br>
            <a:r>
              <a:rPr lang="en-GB" sz="3000" dirty="0" smtClean="0">
                <a:solidFill>
                  <a:srgbClr val="0070C0"/>
                </a:solidFill>
              </a:rPr>
              <a:t/>
            </a:r>
            <a:br>
              <a:rPr lang="en-GB" sz="3000" dirty="0" smtClean="0">
                <a:solidFill>
                  <a:srgbClr val="0070C0"/>
                </a:solidFill>
              </a:rPr>
            </a:br>
            <a:r>
              <a:rPr lang="en-GB" sz="3000" dirty="0" smtClean="0">
                <a:solidFill>
                  <a:srgbClr val="0070C0"/>
                </a:solidFill>
              </a:rPr>
              <a:t/>
            </a:r>
            <a:br>
              <a:rPr lang="en-GB" sz="3000" dirty="0" smtClean="0">
                <a:solidFill>
                  <a:srgbClr val="0070C0"/>
                </a:solidFill>
              </a:rPr>
            </a:br>
            <a:endParaRPr lang="en-IE" sz="3000" dirty="0" smtClean="0">
              <a:solidFill>
                <a:srgbClr val="0070C0"/>
              </a:solidFill>
            </a:endParaRPr>
          </a:p>
        </p:txBody>
      </p:sp>
      <p:pic>
        <p:nvPicPr>
          <p:cNvPr id="19458" name="Picture 3"/>
          <p:cNvPicPr>
            <a:picLocks noChangeAspect="1" noChangeArrowheads="1"/>
          </p:cNvPicPr>
          <p:nvPr/>
        </p:nvPicPr>
        <p:blipFill>
          <a:blip r:embed="rId3" cstate="print"/>
          <a:srcRect/>
          <a:stretch>
            <a:fillRect/>
          </a:stretch>
        </p:blipFill>
        <p:spPr bwMode="auto">
          <a:xfrm>
            <a:off x="7385050" y="188913"/>
            <a:ext cx="1538288" cy="1223962"/>
          </a:xfrm>
          <a:prstGeom prst="rect">
            <a:avLst/>
          </a:prstGeom>
          <a:noFill/>
          <a:ln w="9525">
            <a:noFill/>
            <a:miter lim="800000"/>
            <a:headEnd/>
            <a:tailEnd/>
          </a:ln>
        </p:spPr>
      </p:pic>
      <p:pic>
        <p:nvPicPr>
          <p:cNvPr id="19459" name="Picture 4"/>
          <p:cNvPicPr>
            <a:picLocks noChangeAspect="1" noChangeArrowheads="1"/>
          </p:cNvPicPr>
          <p:nvPr/>
        </p:nvPicPr>
        <p:blipFill>
          <a:blip r:embed="rId4" cstate="print"/>
          <a:srcRect/>
          <a:stretch>
            <a:fillRect/>
          </a:stretch>
        </p:blipFill>
        <p:spPr bwMode="auto">
          <a:xfrm>
            <a:off x="250825" y="6237288"/>
            <a:ext cx="3132138" cy="620712"/>
          </a:xfrm>
          <a:prstGeom prst="rect">
            <a:avLst/>
          </a:prstGeom>
          <a:noFill/>
          <a:ln w="9525">
            <a:noFill/>
            <a:miter lim="800000"/>
            <a:headEnd/>
            <a:tailEnd/>
          </a:ln>
        </p:spPr>
      </p:pic>
      <p:sp>
        <p:nvSpPr>
          <p:cNvPr id="19460" name="TextBox 5"/>
          <p:cNvSpPr txBox="1">
            <a:spLocks noChangeArrowheads="1"/>
          </p:cNvSpPr>
          <p:nvPr/>
        </p:nvSpPr>
        <p:spPr bwMode="auto">
          <a:xfrm>
            <a:off x="684213" y="404813"/>
            <a:ext cx="8064500" cy="1015663"/>
          </a:xfrm>
          <a:prstGeom prst="rect">
            <a:avLst/>
          </a:prstGeom>
          <a:noFill/>
          <a:ln w="9525">
            <a:noFill/>
            <a:miter lim="800000"/>
            <a:headEnd/>
            <a:tailEnd/>
          </a:ln>
        </p:spPr>
        <p:txBody>
          <a:bodyPr>
            <a:spAutoFit/>
          </a:bodyPr>
          <a:lstStyle/>
          <a:p>
            <a:r>
              <a:rPr lang="en-IE" sz="6000" dirty="0" smtClean="0">
                <a:solidFill>
                  <a:srgbClr val="0070C0"/>
                </a:solidFill>
                <a:latin typeface="Calibri" pitchFamily="34" charset="0"/>
              </a:rPr>
              <a:t>    Financial Assistance</a:t>
            </a:r>
            <a:endParaRPr lang="en-IE" sz="6000" dirty="0">
              <a:solidFill>
                <a:srgbClr val="0070C0"/>
              </a:solidFill>
              <a:latin typeface="Calibri"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28800"/>
            <a:ext cx="7846640" cy="4537050"/>
          </a:xfrm>
        </p:spPr>
        <p:txBody>
          <a:bodyPr>
            <a:normAutofit fontScale="90000"/>
          </a:bodyPr>
          <a:lstStyle/>
          <a:p>
            <a:pPr algn="l" eaLnBrk="1" hangingPunct="1"/>
            <a:r>
              <a:rPr lang="en-GB" sz="3200" dirty="0" smtClean="0">
                <a:solidFill>
                  <a:srgbClr val="0070C0"/>
                </a:solidFill>
              </a:rPr>
              <a:t/>
            </a:r>
            <a:br>
              <a:rPr lang="en-GB" sz="3200" dirty="0" smtClean="0">
                <a:solidFill>
                  <a:srgbClr val="0070C0"/>
                </a:solidFill>
              </a:rPr>
            </a:br>
            <a:r>
              <a:rPr lang="en-GB" sz="3200" dirty="0" smtClean="0">
                <a:solidFill>
                  <a:srgbClr val="0070C0"/>
                </a:solidFill>
              </a:rPr>
              <a:t/>
            </a:r>
            <a:br>
              <a:rPr lang="en-GB" sz="3200" dirty="0" smtClean="0">
                <a:solidFill>
                  <a:srgbClr val="0070C0"/>
                </a:solidFill>
              </a:rPr>
            </a:br>
            <a:r>
              <a:rPr lang="en-GB" sz="3200" dirty="0" smtClean="0">
                <a:solidFill>
                  <a:srgbClr val="0070C0"/>
                </a:solidFill>
              </a:rPr>
              <a:t/>
            </a:r>
            <a:br>
              <a:rPr lang="en-GB" sz="3200" dirty="0" smtClean="0">
                <a:solidFill>
                  <a:srgbClr val="0070C0"/>
                </a:solidFill>
              </a:rPr>
            </a:br>
            <a:r>
              <a:rPr lang="en-IE" sz="4000" u="sng" dirty="0" smtClean="0">
                <a:solidFill>
                  <a:srgbClr val="0070C0"/>
                </a:solidFill>
              </a:rPr>
              <a:t>Priority is given to:</a:t>
            </a:r>
            <a:br>
              <a:rPr lang="en-IE" sz="4000" u="sng" dirty="0" smtClean="0">
                <a:solidFill>
                  <a:srgbClr val="0070C0"/>
                </a:solidFill>
              </a:rPr>
            </a:br>
            <a:r>
              <a:rPr lang="en-IE" sz="3200" dirty="0">
                <a:solidFill>
                  <a:srgbClr val="0070C0"/>
                </a:solidFill>
              </a:rPr>
              <a:t/>
            </a:r>
            <a:br>
              <a:rPr lang="en-IE" sz="3200" dirty="0">
                <a:solidFill>
                  <a:srgbClr val="0070C0"/>
                </a:solidFill>
              </a:rPr>
            </a:br>
            <a:r>
              <a:rPr lang="en-IE" sz="2700" dirty="0">
                <a:solidFill>
                  <a:srgbClr val="0070C0"/>
                </a:solidFill>
              </a:rPr>
              <a:t>- </a:t>
            </a:r>
            <a:r>
              <a:rPr lang="en-IE" sz="2700" dirty="0" smtClean="0">
                <a:solidFill>
                  <a:srgbClr val="0070C0"/>
                </a:solidFill>
              </a:rPr>
              <a:t>Enterprises </a:t>
            </a:r>
            <a:r>
              <a:rPr lang="en-IE" sz="2700" dirty="0">
                <a:solidFill>
                  <a:srgbClr val="0070C0"/>
                </a:solidFill>
              </a:rPr>
              <a:t>in the manufacturing or internationally traded </a:t>
            </a:r>
            <a:r>
              <a:rPr lang="en-IE" sz="2700" dirty="0" smtClean="0">
                <a:solidFill>
                  <a:srgbClr val="0070C0"/>
                </a:solidFill>
              </a:rPr>
              <a:t>  </a:t>
            </a:r>
            <a:br>
              <a:rPr lang="en-IE" sz="2700" dirty="0" smtClean="0">
                <a:solidFill>
                  <a:srgbClr val="0070C0"/>
                </a:solidFill>
              </a:rPr>
            </a:br>
            <a:r>
              <a:rPr lang="en-IE" sz="2700" dirty="0">
                <a:solidFill>
                  <a:srgbClr val="0070C0"/>
                </a:solidFill>
              </a:rPr>
              <a:t> </a:t>
            </a:r>
            <a:r>
              <a:rPr lang="en-IE" sz="2700" dirty="0" smtClean="0">
                <a:solidFill>
                  <a:srgbClr val="0070C0"/>
                </a:solidFill>
              </a:rPr>
              <a:t> services </a:t>
            </a:r>
            <a:r>
              <a:rPr lang="en-IE" sz="2700" dirty="0">
                <a:solidFill>
                  <a:srgbClr val="0070C0"/>
                </a:solidFill>
              </a:rPr>
              <a:t>sectors which, over time, can develop into strong </a:t>
            </a:r>
            <a:r>
              <a:rPr lang="en-IE" sz="2700" dirty="0" smtClean="0">
                <a:solidFill>
                  <a:srgbClr val="0070C0"/>
                </a:solidFill>
              </a:rPr>
              <a:t> </a:t>
            </a:r>
            <a:br>
              <a:rPr lang="en-IE" sz="2700" dirty="0" smtClean="0">
                <a:solidFill>
                  <a:srgbClr val="0070C0"/>
                </a:solidFill>
              </a:rPr>
            </a:br>
            <a:r>
              <a:rPr lang="en-IE" sz="2700" dirty="0">
                <a:solidFill>
                  <a:srgbClr val="0070C0"/>
                </a:solidFill>
              </a:rPr>
              <a:t> </a:t>
            </a:r>
            <a:r>
              <a:rPr lang="en-IE" sz="2700" dirty="0" smtClean="0">
                <a:solidFill>
                  <a:srgbClr val="0070C0"/>
                </a:solidFill>
              </a:rPr>
              <a:t> export </a:t>
            </a:r>
            <a:r>
              <a:rPr lang="en-IE" sz="2700" dirty="0">
                <a:solidFill>
                  <a:srgbClr val="0070C0"/>
                </a:solidFill>
              </a:rPr>
              <a:t>entities and graduate to Enterprise Ireland</a:t>
            </a:r>
            <a:r>
              <a:rPr lang="en-IE" sz="2700" dirty="0" smtClean="0">
                <a:solidFill>
                  <a:srgbClr val="0070C0"/>
                </a:solidFill>
              </a:rPr>
              <a:t>;</a:t>
            </a:r>
            <a:br>
              <a:rPr lang="en-IE" sz="2700" dirty="0" smtClean="0">
                <a:solidFill>
                  <a:srgbClr val="0070C0"/>
                </a:solidFill>
              </a:rPr>
            </a:br>
            <a:r>
              <a:rPr lang="en-IE" sz="2700" dirty="0">
                <a:solidFill>
                  <a:srgbClr val="0070C0"/>
                </a:solidFill>
              </a:rPr>
              <a:t/>
            </a:r>
            <a:br>
              <a:rPr lang="en-IE" sz="2700" dirty="0">
                <a:solidFill>
                  <a:srgbClr val="0070C0"/>
                </a:solidFill>
              </a:rPr>
            </a:br>
            <a:r>
              <a:rPr lang="en-IE" sz="2700" dirty="0">
                <a:solidFill>
                  <a:srgbClr val="0070C0"/>
                </a:solidFill>
              </a:rPr>
              <a:t>- </a:t>
            </a:r>
            <a:r>
              <a:rPr lang="en-IE" sz="2700" dirty="0" smtClean="0">
                <a:solidFill>
                  <a:srgbClr val="0070C0"/>
                </a:solidFill>
              </a:rPr>
              <a:t>Unique </a:t>
            </a:r>
            <a:r>
              <a:rPr lang="en-IE" sz="2700" dirty="0">
                <a:solidFill>
                  <a:srgbClr val="0070C0"/>
                </a:solidFill>
              </a:rPr>
              <a:t>tourism services enterprises that target generating </a:t>
            </a:r>
            <a:r>
              <a:rPr lang="en-IE" sz="2700" dirty="0" smtClean="0">
                <a:solidFill>
                  <a:srgbClr val="0070C0"/>
                </a:solidFill>
              </a:rPr>
              <a:t/>
            </a:r>
            <a:br>
              <a:rPr lang="en-IE" sz="2700" dirty="0" smtClean="0">
                <a:solidFill>
                  <a:srgbClr val="0070C0"/>
                </a:solidFill>
              </a:rPr>
            </a:br>
            <a:r>
              <a:rPr lang="en-IE" sz="2700" dirty="0">
                <a:solidFill>
                  <a:srgbClr val="0070C0"/>
                </a:solidFill>
              </a:rPr>
              <a:t> </a:t>
            </a:r>
            <a:r>
              <a:rPr lang="en-IE" sz="2700" dirty="0" smtClean="0">
                <a:solidFill>
                  <a:srgbClr val="0070C0"/>
                </a:solidFill>
              </a:rPr>
              <a:t> revenue </a:t>
            </a:r>
            <a:r>
              <a:rPr lang="en-IE" sz="2700" dirty="0">
                <a:solidFill>
                  <a:srgbClr val="0070C0"/>
                </a:solidFill>
              </a:rPr>
              <a:t>from overseas visitors. These tourism services </a:t>
            </a:r>
            <a:r>
              <a:rPr lang="en-IE" sz="2700" dirty="0" smtClean="0">
                <a:solidFill>
                  <a:srgbClr val="0070C0"/>
                </a:solidFill>
              </a:rPr>
              <a:t/>
            </a:r>
            <a:br>
              <a:rPr lang="en-IE" sz="2700" dirty="0" smtClean="0">
                <a:solidFill>
                  <a:srgbClr val="0070C0"/>
                </a:solidFill>
              </a:rPr>
            </a:br>
            <a:r>
              <a:rPr lang="en-IE" sz="2700" dirty="0">
                <a:solidFill>
                  <a:srgbClr val="0070C0"/>
                </a:solidFill>
              </a:rPr>
              <a:t> </a:t>
            </a:r>
            <a:r>
              <a:rPr lang="en-IE" sz="2700" dirty="0" smtClean="0">
                <a:solidFill>
                  <a:srgbClr val="0070C0"/>
                </a:solidFill>
              </a:rPr>
              <a:t> should </a:t>
            </a:r>
            <a:r>
              <a:rPr lang="en-IE" sz="2700" dirty="0">
                <a:solidFill>
                  <a:srgbClr val="0070C0"/>
                </a:solidFill>
              </a:rPr>
              <a:t>not take business from other existing players in the </a:t>
            </a:r>
            <a:r>
              <a:rPr lang="en-IE" sz="2700" dirty="0" smtClean="0">
                <a:solidFill>
                  <a:srgbClr val="0070C0"/>
                </a:solidFill>
              </a:rPr>
              <a:t/>
            </a:r>
            <a:br>
              <a:rPr lang="en-IE" sz="2700" dirty="0" smtClean="0">
                <a:solidFill>
                  <a:srgbClr val="0070C0"/>
                </a:solidFill>
              </a:rPr>
            </a:br>
            <a:r>
              <a:rPr lang="en-IE" sz="2700" dirty="0">
                <a:solidFill>
                  <a:srgbClr val="0070C0"/>
                </a:solidFill>
              </a:rPr>
              <a:t> </a:t>
            </a:r>
            <a:r>
              <a:rPr lang="en-IE" sz="2700" dirty="0" smtClean="0">
                <a:solidFill>
                  <a:srgbClr val="0070C0"/>
                </a:solidFill>
              </a:rPr>
              <a:t> market </a:t>
            </a:r>
            <a:r>
              <a:rPr lang="en-IE" sz="2700" dirty="0">
                <a:solidFill>
                  <a:srgbClr val="0070C0"/>
                </a:solidFill>
              </a:rPr>
              <a:t>or give rise to dead-weight . Such unique </a:t>
            </a:r>
            <a:r>
              <a:rPr lang="en-IE" sz="2700" dirty="0" smtClean="0">
                <a:solidFill>
                  <a:srgbClr val="0070C0"/>
                </a:solidFill>
              </a:rPr>
              <a:t> </a:t>
            </a:r>
            <a:br>
              <a:rPr lang="en-IE" sz="2700" dirty="0" smtClean="0">
                <a:solidFill>
                  <a:srgbClr val="0070C0"/>
                </a:solidFill>
              </a:rPr>
            </a:br>
            <a:r>
              <a:rPr lang="en-IE" sz="2700" dirty="0" smtClean="0">
                <a:solidFill>
                  <a:srgbClr val="0070C0"/>
                </a:solidFill>
              </a:rPr>
              <a:t>  tourism</a:t>
            </a:r>
            <a:r>
              <a:rPr lang="en-IE" sz="2700" dirty="0">
                <a:solidFill>
                  <a:srgbClr val="0070C0"/>
                </a:solidFill>
              </a:rPr>
              <a:t> services may be offered salary supports.</a:t>
            </a:r>
            <a:r>
              <a:rPr lang="en-GB" sz="2700" dirty="0" smtClean="0">
                <a:solidFill>
                  <a:srgbClr val="0070C0"/>
                </a:solidFill>
              </a:rPr>
              <a:t/>
            </a:r>
            <a:br>
              <a:rPr lang="en-GB" sz="2700" dirty="0" smtClean="0">
                <a:solidFill>
                  <a:srgbClr val="0070C0"/>
                </a:solidFill>
              </a:rPr>
            </a:br>
            <a:r>
              <a:rPr lang="en-GB" sz="2800" dirty="0" smtClean="0">
                <a:solidFill>
                  <a:srgbClr val="0070C0"/>
                </a:solidFill>
              </a:rPr>
              <a:t/>
            </a:r>
            <a:br>
              <a:rPr lang="en-GB" sz="2800" dirty="0" smtClean="0">
                <a:solidFill>
                  <a:srgbClr val="0070C0"/>
                </a:solidFill>
              </a:rPr>
            </a:br>
            <a:r>
              <a:rPr lang="en-GB" sz="3000" dirty="0" smtClean="0">
                <a:solidFill>
                  <a:srgbClr val="0070C0"/>
                </a:solidFill>
              </a:rPr>
              <a:t/>
            </a:r>
            <a:br>
              <a:rPr lang="en-GB" sz="3000" dirty="0" smtClean="0">
                <a:solidFill>
                  <a:srgbClr val="0070C0"/>
                </a:solidFill>
              </a:rPr>
            </a:br>
            <a:r>
              <a:rPr lang="en-GB" sz="3000" dirty="0" smtClean="0">
                <a:solidFill>
                  <a:srgbClr val="0070C0"/>
                </a:solidFill>
              </a:rPr>
              <a:t/>
            </a:r>
            <a:br>
              <a:rPr lang="en-GB" sz="3000" dirty="0" smtClean="0">
                <a:solidFill>
                  <a:srgbClr val="0070C0"/>
                </a:solidFill>
              </a:rPr>
            </a:br>
            <a:endParaRPr lang="en-IE" sz="3000" dirty="0" smtClean="0">
              <a:solidFill>
                <a:srgbClr val="0070C0"/>
              </a:solidFill>
            </a:endParaRPr>
          </a:p>
        </p:txBody>
      </p:sp>
      <p:pic>
        <p:nvPicPr>
          <p:cNvPr id="19458" name="Picture 3"/>
          <p:cNvPicPr>
            <a:picLocks noChangeAspect="1" noChangeArrowheads="1"/>
          </p:cNvPicPr>
          <p:nvPr/>
        </p:nvPicPr>
        <p:blipFill>
          <a:blip r:embed="rId3" cstate="print"/>
          <a:srcRect/>
          <a:stretch>
            <a:fillRect/>
          </a:stretch>
        </p:blipFill>
        <p:spPr bwMode="auto">
          <a:xfrm>
            <a:off x="7385050" y="188913"/>
            <a:ext cx="1538288" cy="1223962"/>
          </a:xfrm>
          <a:prstGeom prst="rect">
            <a:avLst/>
          </a:prstGeom>
          <a:noFill/>
          <a:ln w="9525">
            <a:noFill/>
            <a:miter lim="800000"/>
            <a:headEnd/>
            <a:tailEnd/>
          </a:ln>
        </p:spPr>
      </p:pic>
      <p:pic>
        <p:nvPicPr>
          <p:cNvPr id="19459" name="Picture 4"/>
          <p:cNvPicPr>
            <a:picLocks noChangeAspect="1" noChangeArrowheads="1"/>
          </p:cNvPicPr>
          <p:nvPr/>
        </p:nvPicPr>
        <p:blipFill>
          <a:blip r:embed="rId4" cstate="print"/>
          <a:srcRect/>
          <a:stretch>
            <a:fillRect/>
          </a:stretch>
        </p:blipFill>
        <p:spPr bwMode="auto">
          <a:xfrm>
            <a:off x="250825" y="6237288"/>
            <a:ext cx="3132138" cy="620712"/>
          </a:xfrm>
          <a:prstGeom prst="rect">
            <a:avLst/>
          </a:prstGeom>
          <a:noFill/>
          <a:ln w="9525">
            <a:noFill/>
            <a:miter lim="800000"/>
            <a:headEnd/>
            <a:tailEnd/>
          </a:ln>
        </p:spPr>
      </p:pic>
      <p:sp>
        <p:nvSpPr>
          <p:cNvPr id="19460" name="TextBox 5"/>
          <p:cNvSpPr txBox="1">
            <a:spLocks noChangeArrowheads="1"/>
          </p:cNvSpPr>
          <p:nvPr/>
        </p:nvSpPr>
        <p:spPr bwMode="auto">
          <a:xfrm>
            <a:off x="684213" y="404813"/>
            <a:ext cx="8064500" cy="1015663"/>
          </a:xfrm>
          <a:prstGeom prst="rect">
            <a:avLst/>
          </a:prstGeom>
          <a:noFill/>
          <a:ln w="9525">
            <a:noFill/>
            <a:miter lim="800000"/>
            <a:headEnd/>
            <a:tailEnd/>
          </a:ln>
        </p:spPr>
        <p:txBody>
          <a:bodyPr>
            <a:spAutoFit/>
          </a:bodyPr>
          <a:lstStyle/>
          <a:p>
            <a:r>
              <a:rPr lang="en-IE" sz="6000" dirty="0" smtClean="0">
                <a:solidFill>
                  <a:srgbClr val="0070C0"/>
                </a:solidFill>
                <a:latin typeface="Calibri" pitchFamily="34" charset="0"/>
              </a:rPr>
              <a:t>   Financial Assistance</a:t>
            </a:r>
            <a:endParaRPr lang="en-IE" sz="6000" dirty="0">
              <a:solidFill>
                <a:srgbClr val="0070C0"/>
              </a:solidFill>
              <a:latin typeface="Calibri" pitchFamily="34" charset="0"/>
            </a:endParaRPr>
          </a:p>
        </p:txBody>
      </p:sp>
    </p:spTree>
    <p:extLst>
      <p:ext uri="{BB962C8B-B14F-4D97-AF65-F5344CB8AC3E}">
        <p14:creationId xmlns:p14="http://schemas.microsoft.com/office/powerpoint/2010/main" xmlns="" val="21143852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04813"/>
            <a:ext cx="7772400" cy="5761037"/>
          </a:xfrm>
        </p:spPr>
        <p:txBody>
          <a:bodyPr rtlCol="0">
            <a:normAutofit fontScale="90000"/>
          </a:bodyPr>
          <a:lstStyle/>
          <a:p>
            <a:pPr algn="l" eaLnBrk="1" fontAlgn="auto" hangingPunct="1">
              <a:lnSpc>
                <a:spcPct val="150000"/>
              </a:lnSpc>
              <a:spcAft>
                <a:spcPts val="0"/>
              </a:spcAft>
              <a:defRPr/>
            </a:pPr>
            <a:r>
              <a:rPr lang="en-GB" sz="3500" dirty="0" smtClean="0">
                <a:solidFill>
                  <a:srgbClr val="0070C0"/>
                </a:solidFill>
              </a:rPr>
              <a:t/>
            </a:r>
            <a:br>
              <a:rPr lang="en-GB" sz="3500" dirty="0" smtClean="0">
                <a:solidFill>
                  <a:srgbClr val="0070C0"/>
                </a:solidFill>
              </a:rPr>
            </a:br>
            <a:r>
              <a:rPr lang="en-GB" sz="3500" dirty="0">
                <a:solidFill>
                  <a:srgbClr val="0070C0"/>
                </a:solidFill>
              </a:rPr>
              <a:t/>
            </a:r>
            <a:br>
              <a:rPr lang="en-GB" sz="3500" dirty="0">
                <a:solidFill>
                  <a:srgbClr val="0070C0"/>
                </a:solidFill>
              </a:rPr>
            </a:br>
            <a:r>
              <a:rPr lang="en-GB" sz="3500" dirty="0" smtClean="0">
                <a:solidFill>
                  <a:srgbClr val="0070C0"/>
                </a:solidFill>
              </a:rPr>
              <a:t/>
            </a:r>
            <a:br>
              <a:rPr lang="en-GB" sz="3500" dirty="0" smtClean="0">
                <a:solidFill>
                  <a:srgbClr val="0070C0"/>
                </a:solidFill>
              </a:rPr>
            </a:br>
            <a:r>
              <a:rPr lang="en-GB" sz="3500" dirty="0" smtClean="0">
                <a:solidFill>
                  <a:srgbClr val="0070C0"/>
                </a:solidFill>
              </a:rPr>
              <a:t/>
            </a:r>
            <a:br>
              <a:rPr lang="en-GB" sz="3500" dirty="0" smtClean="0">
                <a:solidFill>
                  <a:srgbClr val="0070C0"/>
                </a:solidFill>
              </a:rPr>
            </a:br>
            <a:r>
              <a:rPr lang="en-GB" sz="3500" dirty="0" smtClean="0">
                <a:solidFill>
                  <a:srgbClr val="0070C0"/>
                </a:solidFill>
              </a:rPr>
              <a:t/>
            </a:r>
            <a:br>
              <a:rPr lang="en-GB" sz="3500" dirty="0" smtClean="0">
                <a:solidFill>
                  <a:srgbClr val="0070C0"/>
                </a:solidFill>
              </a:rPr>
            </a:br>
            <a:r>
              <a:rPr lang="en-GB" sz="3100" dirty="0" smtClean="0">
                <a:solidFill>
                  <a:srgbClr val="0070C0"/>
                </a:solidFill>
              </a:rPr>
              <a:t/>
            </a:r>
            <a:br>
              <a:rPr lang="en-GB" sz="3100" dirty="0" smtClean="0">
                <a:solidFill>
                  <a:srgbClr val="0070C0"/>
                </a:solidFill>
              </a:rPr>
            </a:br>
            <a:r>
              <a:rPr lang="en-GB" sz="3100" dirty="0" smtClean="0">
                <a:solidFill>
                  <a:srgbClr val="0070C0"/>
                </a:solidFill>
              </a:rPr>
              <a:t/>
            </a:r>
            <a:br>
              <a:rPr lang="en-GB" sz="3100" dirty="0" smtClean="0">
                <a:solidFill>
                  <a:srgbClr val="0070C0"/>
                </a:solidFill>
              </a:rPr>
            </a:br>
            <a:r>
              <a:rPr lang="en-GB" sz="3100" dirty="0">
                <a:solidFill>
                  <a:srgbClr val="0070C0"/>
                </a:solidFill>
              </a:rPr>
              <a:t/>
            </a:r>
            <a:br>
              <a:rPr lang="en-GB" sz="3100" dirty="0">
                <a:solidFill>
                  <a:srgbClr val="0070C0"/>
                </a:solidFill>
              </a:rPr>
            </a:br>
            <a:r>
              <a:rPr lang="en-GB" sz="3300" dirty="0" smtClean="0">
                <a:solidFill>
                  <a:srgbClr val="0070C0"/>
                </a:solidFill>
              </a:rPr>
              <a:t/>
            </a:r>
            <a:br>
              <a:rPr lang="en-GB" sz="3300" dirty="0" smtClean="0">
                <a:solidFill>
                  <a:srgbClr val="0070C0"/>
                </a:solidFill>
              </a:rPr>
            </a:br>
            <a:r>
              <a:rPr lang="en-GB" sz="3300" dirty="0" smtClean="0">
                <a:solidFill>
                  <a:srgbClr val="0070C0"/>
                </a:solidFill>
              </a:rPr>
              <a:t/>
            </a:r>
            <a:br>
              <a:rPr lang="en-GB" sz="3300" dirty="0" smtClean="0">
                <a:solidFill>
                  <a:srgbClr val="0070C0"/>
                </a:solidFill>
              </a:rPr>
            </a:br>
            <a:endParaRPr lang="en-IE" sz="3300" b="1" dirty="0">
              <a:solidFill>
                <a:srgbClr val="0070C0"/>
              </a:solidFill>
            </a:endParaRPr>
          </a:p>
        </p:txBody>
      </p:sp>
      <p:pic>
        <p:nvPicPr>
          <p:cNvPr id="20482" name="Picture 3"/>
          <p:cNvPicPr>
            <a:picLocks noChangeAspect="1" noChangeArrowheads="1"/>
          </p:cNvPicPr>
          <p:nvPr/>
        </p:nvPicPr>
        <p:blipFill>
          <a:blip r:embed="rId3" cstate="print"/>
          <a:srcRect/>
          <a:stretch>
            <a:fillRect/>
          </a:stretch>
        </p:blipFill>
        <p:spPr bwMode="auto">
          <a:xfrm>
            <a:off x="7385050" y="188913"/>
            <a:ext cx="1538288" cy="1223962"/>
          </a:xfrm>
          <a:prstGeom prst="rect">
            <a:avLst/>
          </a:prstGeom>
          <a:noFill/>
          <a:ln w="9525">
            <a:noFill/>
            <a:miter lim="800000"/>
            <a:headEnd/>
            <a:tailEnd/>
          </a:ln>
        </p:spPr>
      </p:pic>
      <p:pic>
        <p:nvPicPr>
          <p:cNvPr id="20483" name="Picture 4"/>
          <p:cNvPicPr>
            <a:picLocks noChangeAspect="1" noChangeArrowheads="1"/>
          </p:cNvPicPr>
          <p:nvPr/>
        </p:nvPicPr>
        <p:blipFill>
          <a:blip r:embed="rId4" cstate="print"/>
          <a:srcRect/>
          <a:stretch>
            <a:fillRect/>
          </a:stretch>
        </p:blipFill>
        <p:spPr bwMode="auto">
          <a:xfrm>
            <a:off x="250825" y="6237288"/>
            <a:ext cx="3132138" cy="620712"/>
          </a:xfrm>
          <a:prstGeom prst="rect">
            <a:avLst/>
          </a:prstGeom>
          <a:noFill/>
          <a:ln w="9525">
            <a:noFill/>
            <a:miter lim="800000"/>
            <a:headEnd/>
            <a:tailEnd/>
          </a:ln>
        </p:spPr>
      </p:pic>
      <p:sp>
        <p:nvSpPr>
          <p:cNvPr id="20484" name="TextBox 5"/>
          <p:cNvSpPr txBox="1">
            <a:spLocks noChangeArrowheads="1"/>
          </p:cNvSpPr>
          <p:nvPr/>
        </p:nvSpPr>
        <p:spPr bwMode="auto">
          <a:xfrm>
            <a:off x="684213" y="404813"/>
            <a:ext cx="4824412" cy="1311275"/>
          </a:xfrm>
          <a:prstGeom prst="rect">
            <a:avLst/>
          </a:prstGeom>
          <a:noFill/>
          <a:ln w="9525">
            <a:noFill/>
            <a:miter lim="800000"/>
            <a:headEnd/>
            <a:tailEnd/>
          </a:ln>
        </p:spPr>
        <p:txBody>
          <a:bodyPr>
            <a:spAutoFit/>
          </a:bodyPr>
          <a:lstStyle/>
          <a:p>
            <a:r>
              <a:rPr lang="en-IE" sz="4000" dirty="0">
                <a:solidFill>
                  <a:srgbClr val="0070C0"/>
                </a:solidFill>
                <a:latin typeface="Calibri" pitchFamily="34" charset="0"/>
              </a:rPr>
              <a:t>Sample of Companies </a:t>
            </a:r>
          </a:p>
          <a:p>
            <a:r>
              <a:rPr lang="en-IE" sz="4000" dirty="0">
                <a:solidFill>
                  <a:srgbClr val="0070C0"/>
                </a:solidFill>
                <a:latin typeface="Calibri" pitchFamily="34" charset="0"/>
              </a:rPr>
              <a:t>Grant </a:t>
            </a:r>
            <a:r>
              <a:rPr lang="en-IE" sz="4000" dirty="0" smtClean="0">
                <a:solidFill>
                  <a:srgbClr val="0070C0"/>
                </a:solidFill>
                <a:latin typeface="Calibri" pitchFamily="34" charset="0"/>
              </a:rPr>
              <a:t>Assisted</a:t>
            </a:r>
            <a:endParaRPr lang="en-IE" sz="4000" dirty="0">
              <a:solidFill>
                <a:srgbClr val="0070C0"/>
              </a:solidFill>
              <a:latin typeface="Calibri" pitchFamily="34" charset="0"/>
            </a:endParaRPr>
          </a:p>
        </p:txBody>
      </p:sp>
      <p:pic>
        <p:nvPicPr>
          <p:cNvPr id="20488" name="Picture 7" descr="MyBio"/>
          <p:cNvPicPr>
            <a:picLocks noChangeAspect="1" noChangeArrowheads="1"/>
          </p:cNvPicPr>
          <p:nvPr/>
        </p:nvPicPr>
        <p:blipFill>
          <a:blip r:embed="rId5" cstate="print"/>
          <a:srcRect/>
          <a:stretch>
            <a:fillRect/>
          </a:stretch>
        </p:blipFill>
        <p:spPr bwMode="auto">
          <a:xfrm>
            <a:off x="350360" y="1765698"/>
            <a:ext cx="1687015" cy="1378836"/>
          </a:xfrm>
          <a:prstGeom prst="rect">
            <a:avLst/>
          </a:prstGeom>
          <a:noFill/>
          <a:ln w="9525">
            <a:noFill/>
            <a:miter lim="800000"/>
            <a:headEnd/>
            <a:tailEnd/>
          </a:ln>
        </p:spPr>
      </p:pic>
      <p:pic>
        <p:nvPicPr>
          <p:cNvPr id="20503" name="Picture 27" descr="1346094446"/>
          <p:cNvPicPr>
            <a:picLocks noChangeAspect="1" noChangeArrowheads="1"/>
          </p:cNvPicPr>
          <p:nvPr/>
        </p:nvPicPr>
        <p:blipFill>
          <a:blip r:embed="rId6" cstate="print"/>
          <a:srcRect/>
          <a:stretch>
            <a:fillRect/>
          </a:stretch>
        </p:blipFill>
        <p:spPr bwMode="auto">
          <a:xfrm>
            <a:off x="3978275" y="3740803"/>
            <a:ext cx="1619250" cy="600075"/>
          </a:xfrm>
          <a:prstGeom prst="rect">
            <a:avLst/>
          </a:prstGeom>
          <a:noFill/>
          <a:ln w="9525">
            <a:noFill/>
            <a:miter lim="800000"/>
            <a:headEnd/>
            <a:tailEnd/>
          </a:ln>
        </p:spPr>
      </p:pic>
      <p:sp>
        <p:nvSpPr>
          <p:cNvPr id="3" name="AutoShape 4" descr="Image result for ease knocktopher logo"/>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dirty="0"/>
          </a:p>
        </p:txBody>
      </p:sp>
      <p:pic>
        <p:nvPicPr>
          <p:cNvPr id="4101" name="Picture 5"/>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7123300" y="2287284"/>
            <a:ext cx="1714500" cy="17145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103" name="Picture 7" descr="Image result for mechanical modular solutions">
            <a:hlinkClick r:id="rId8"/>
          </p:cNvPr>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2699792" y="1716087"/>
            <a:ext cx="1886044" cy="1886044"/>
          </a:xfrm>
          <a:prstGeom prst="rect">
            <a:avLst/>
          </a:prstGeom>
          <a:noFill/>
          <a:extLst>
            <a:ext uri="{909E8E84-426E-40DD-AFC4-6F175D3DCCD1}">
              <a14:hiddenFill xmlns:a14="http://schemas.microsoft.com/office/drawing/2010/main" xmlns="">
                <a:solidFill>
                  <a:srgbClr val="FFFFFF"/>
                </a:solidFill>
              </a14:hiddenFill>
            </a:ext>
          </a:extLst>
        </p:spPr>
      </p:pic>
      <p:pic>
        <p:nvPicPr>
          <p:cNvPr id="4104" name="Picture 8"/>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1619672" y="3131461"/>
            <a:ext cx="1967052" cy="196705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105" name="Picture 9"/>
          <p:cNvPicPr>
            <a:picLocks noChangeAspect="1" noChangeArrowheads="1"/>
          </p:cNvPicPr>
          <p:nvPr/>
        </p:nvPicPr>
        <p:blipFill>
          <a:blip r:embed="rId11">
            <a:extLst>
              <a:ext uri="{28A0092B-C50C-407E-A947-70E740481C1C}">
                <a14:useLocalDpi xmlns:a14="http://schemas.microsoft.com/office/drawing/2010/main" xmlns="" val="0"/>
              </a:ext>
            </a:extLst>
          </a:blip>
          <a:srcRect/>
          <a:stretch>
            <a:fillRect/>
          </a:stretch>
        </p:blipFill>
        <p:spPr bwMode="auto">
          <a:xfrm>
            <a:off x="7572816" y="4505659"/>
            <a:ext cx="1334674" cy="133467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107" name="Picture 11" descr="Image result for glasseye kilkenny">
            <a:hlinkClick r:id="rId12"/>
          </p:cNvPr>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5136926" y="1776983"/>
            <a:ext cx="1270224" cy="1270224"/>
          </a:xfrm>
          <a:prstGeom prst="rect">
            <a:avLst/>
          </a:prstGeom>
          <a:noFill/>
          <a:extLst>
            <a:ext uri="{909E8E84-426E-40DD-AFC4-6F175D3DCCD1}">
              <a14:hiddenFill xmlns:a14="http://schemas.microsoft.com/office/drawing/2010/main" xmlns="">
                <a:solidFill>
                  <a:srgbClr val="FFFFFF"/>
                </a:solidFill>
              </a14:hiddenFill>
            </a:ext>
          </a:extLst>
        </p:spPr>
      </p:pic>
      <p:pic>
        <p:nvPicPr>
          <p:cNvPr id="4108" name="Picture 12"/>
          <p:cNvPicPr>
            <a:picLocks noChangeAspect="1" noChangeArrowheads="1"/>
          </p:cNvPicPr>
          <p:nvPr/>
        </p:nvPicPr>
        <p:blipFill>
          <a:blip r:embed="rId14">
            <a:extLst>
              <a:ext uri="{28A0092B-C50C-407E-A947-70E740481C1C}">
                <a14:useLocalDpi xmlns:a14="http://schemas.microsoft.com/office/drawing/2010/main" xmlns="" val="0"/>
              </a:ext>
            </a:extLst>
          </a:blip>
          <a:srcRect/>
          <a:stretch>
            <a:fillRect/>
          </a:stretch>
        </p:blipFill>
        <p:spPr bwMode="auto">
          <a:xfrm>
            <a:off x="2987824" y="4714795"/>
            <a:ext cx="3718209" cy="94645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110" name="Picture 14" descr="Yvonne Ross"/>
          <p:cNvPicPr>
            <a:picLocks noChangeAspect="1" noChangeArrowheads="1"/>
          </p:cNvPicPr>
          <p:nvPr/>
        </p:nvPicPr>
        <p:blipFill>
          <a:blip r:embed="rId15" cstate="print">
            <a:extLst>
              <a:ext uri="{28A0092B-C50C-407E-A947-70E740481C1C}">
                <a14:useLocalDpi xmlns:a14="http://schemas.microsoft.com/office/drawing/2010/main" xmlns="" val="0"/>
              </a:ext>
            </a:extLst>
          </a:blip>
          <a:srcRect/>
          <a:stretch>
            <a:fillRect/>
          </a:stretch>
        </p:blipFill>
        <p:spPr bwMode="auto">
          <a:xfrm>
            <a:off x="37400" y="4695521"/>
            <a:ext cx="2312936" cy="1128713"/>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cstate="print"/>
          <a:srcRect/>
          <a:stretch>
            <a:fillRect/>
          </a:stretch>
        </p:blipFill>
        <p:spPr bwMode="auto">
          <a:xfrm>
            <a:off x="683568" y="620687"/>
            <a:ext cx="7848872" cy="5008447"/>
          </a:xfrm>
          <a:prstGeom prst="rect">
            <a:avLst/>
          </a:prstGeom>
          <a:noFill/>
          <a:ln w="9525">
            <a:noFill/>
            <a:miter lim="800000"/>
            <a:headEnd/>
            <a:tailEnd/>
          </a:ln>
        </p:spPr>
      </p:pic>
    </p:spTree>
    <p:extLst>
      <p:ext uri="{BB962C8B-B14F-4D97-AF65-F5344CB8AC3E}">
        <p14:creationId xmlns:p14="http://schemas.microsoft.com/office/powerpoint/2010/main" xmlns="" val="4752300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ctrTitle" idx="4294967295"/>
          </p:nvPr>
        </p:nvSpPr>
        <p:spPr>
          <a:xfrm>
            <a:off x="685800" y="404813"/>
            <a:ext cx="7772400" cy="5976937"/>
          </a:xfrm>
        </p:spPr>
        <p:txBody>
          <a:bodyPr/>
          <a:lstStyle/>
          <a:p>
            <a:r>
              <a:rPr lang="en-IE" sz="4800" dirty="0" smtClean="0">
                <a:solidFill>
                  <a:srgbClr val="0070C0"/>
                </a:solidFill>
                <a:latin typeface="Calibri" pitchFamily="34" charset="0"/>
              </a:rPr>
              <a:t>Local Enterprise Office</a:t>
            </a:r>
            <a:br>
              <a:rPr lang="en-IE" sz="4800" dirty="0" smtClean="0">
                <a:solidFill>
                  <a:srgbClr val="0070C0"/>
                </a:solidFill>
                <a:latin typeface="Calibri" pitchFamily="34" charset="0"/>
              </a:rPr>
            </a:br>
            <a:r>
              <a:rPr lang="en-IE" sz="4800" dirty="0" smtClean="0">
                <a:solidFill>
                  <a:srgbClr val="0070C0"/>
                </a:solidFill>
                <a:latin typeface="Calibri" pitchFamily="34" charset="0"/>
              </a:rPr>
              <a:t>is the first point of contact </a:t>
            </a:r>
            <a:br>
              <a:rPr lang="en-IE" sz="4800" dirty="0" smtClean="0">
                <a:solidFill>
                  <a:srgbClr val="0070C0"/>
                </a:solidFill>
                <a:latin typeface="Calibri" pitchFamily="34" charset="0"/>
              </a:rPr>
            </a:br>
            <a:r>
              <a:rPr lang="en-IE" sz="4800" dirty="0" smtClean="0">
                <a:solidFill>
                  <a:srgbClr val="0070C0"/>
                </a:solidFill>
                <a:latin typeface="Calibri" pitchFamily="34" charset="0"/>
              </a:rPr>
              <a:t>for anyone in business or </a:t>
            </a:r>
            <a:br>
              <a:rPr lang="en-IE" sz="4800" dirty="0" smtClean="0">
                <a:solidFill>
                  <a:srgbClr val="0070C0"/>
                </a:solidFill>
                <a:latin typeface="Calibri" pitchFamily="34" charset="0"/>
              </a:rPr>
            </a:br>
            <a:r>
              <a:rPr lang="en-IE" sz="4800" dirty="0" smtClean="0">
                <a:solidFill>
                  <a:srgbClr val="0070C0"/>
                </a:solidFill>
                <a:latin typeface="Calibri" pitchFamily="34" charset="0"/>
              </a:rPr>
              <a:t>thinking of starting a business </a:t>
            </a:r>
            <a:r>
              <a:rPr lang="en-IE" sz="3600" b="1" dirty="0" smtClean="0">
                <a:solidFill>
                  <a:srgbClr val="0070C0"/>
                </a:solidFill>
                <a:latin typeface="Calibri" pitchFamily="34" charset="0"/>
              </a:rPr>
              <a:t/>
            </a:r>
            <a:br>
              <a:rPr lang="en-IE" sz="3600" b="1" dirty="0" smtClean="0">
                <a:solidFill>
                  <a:srgbClr val="0070C0"/>
                </a:solidFill>
                <a:latin typeface="Calibri" pitchFamily="34" charset="0"/>
              </a:rPr>
            </a:br>
            <a:endParaRPr lang="en-IE" sz="3600" dirty="0">
              <a:solidFill>
                <a:srgbClr val="0070C0"/>
              </a:solidFill>
              <a:latin typeface="Calibri" pitchFamily="34" charset="0"/>
            </a:endParaRPr>
          </a:p>
        </p:txBody>
      </p:sp>
      <p:pic>
        <p:nvPicPr>
          <p:cNvPr id="25603" name="Picture 3"/>
          <p:cNvPicPr>
            <a:picLocks noChangeAspect="1" noChangeArrowheads="1"/>
          </p:cNvPicPr>
          <p:nvPr/>
        </p:nvPicPr>
        <p:blipFill>
          <a:blip r:embed="rId3" cstate="print"/>
          <a:srcRect/>
          <a:stretch>
            <a:fillRect/>
          </a:stretch>
        </p:blipFill>
        <p:spPr bwMode="auto">
          <a:xfrm>
            <a:off x="7385050" y="188913"/>
            <a:ext cx="1538288" cy="1223962"/>
          </a:xfrm>
          <a:prstGeom prst="rect">
            <a:avLst/>
          </a:prstGeom>
          <a:noFill/>
          <a:ln w="9525">
            <a:noFill/>
            <a:miter lim="800000"/>
            <a:headEnd/>
            <a:tailEnd/>
          </a:ln>
        </p:spPr>
      </p:pic>
      <p:pic>
        <p:nvPicPr>
          <p:cNvPr id="25605" name="Picture 4"/>
          <p:cNvPicPr>
            <a:picLocks noChangeAspect="1" noChangeArrowheads="1"/>
          </p:cNvPicPr>
          <p:nvPr/>
        </p:nvPicPr>
        <p:blipFill>
          <a:blip r:embed="rId4" cstate="print"/>
          <a:srcRect/>
          <a:stretch>
            <a:fillRect/>
          </a:stretch>
        </p:blipFill>
        <p:spPr bwMode="auto">
          <a:xfrm>
            <a:off x="250825" y="6237288"/>
            <a:ext cx="3132138" cy="6207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ctrTitle" idx="4294967295"/>
          </p:nvPr>
        </p:nvSpPr>
        <p:spPr>
          <a:xfrm>
            <a:off x="683568" y="116632"/>
            <a:ext cx="7772400" cy="5976937"/>
          </a:xfrm>
        </p:spPr>
        <p:txBody>
          <a:bodyPr/>
          <a:lstStyle/>
          <a:p>
            <a:pPr algn="l" eaLnBrk="1" hangingPunct="1"/>
            <a:r>
              <a:rPr lang="en-GB" sz="7200" dirty="0" smtClean="0">
                <a:solidFill>
                  <a:srgbClr val="0070C0"/>
                </a:solidFill>
                <a:latin typeface="+mn-lt"/>
              </a:rPr>
              <a:t>Our mission is:</a:t>
            </a:r>
            <a:r>
              <a:rPr lang="en-GB" sz="4000" dirty="0" smtClean="0">
                <a:solidFill>
                  <a:srgbClr val="0070C0"/>
                </a:solidFill>
                <a:latin typeface="+mn-lt"/>
              </a:rPr>
              <a:t/>
            </a:r>
            <a:br>
              <a:rPr lang="en-GB" sz="4000" dirty="0" smtClean="0">
                <a:solidFill>
                  <a:srgbClr val="0070C0"/>
                </a:solidFill>
                <a:latin typeface="+mn-lt"/>
              </a:rPr>
            </a:br>
            <a:r>
              <a:rPr lang="en-GB" sz="4000" dirty="0">
                <a:solidFill>
                  <a:srgbClr val="0070C0"/>
                </a:solidFill>
                <a:latin typeface="+mn-lt"/>
              </a:rPr>
              <a:t>-</a:t>
            </a:r>
            <a:r>
              <a:rPr lang="en-GB" sz="4000" dirty="0" smtClean="0">
                <a:solidFill>
                  <a:srgbClr val="0070C0"/>
                </a:solidFill>
                <a:latin typeface="+mn-lt"/>
              </a:rPr>
              <a:t> </a:t>
            </a:r>
            <a:r>
              <a:rPr lang="en-GB" sz="3200" dirty="0" smtClean="0">
                <a:solidFill>
                  <a:srgbClr val="0070C0"/>
                </a:solidFill>
                <a:latin typeface="+mn-lt"/>
              </a:rPr>
              <a:t>to promote entrepreneurship;</a:t>
            </a:r>
            <a:br>
              <a:rPr lang="en-GB" sz="3200" dirty="0" smtClean="0">
                <a:solidFill>
                  <a:srgbClr val="0070C0"/>
                </a:solidFill>
                <a:latin typeface="+mn-lt"/>
              </a:rPr>
            </a:br>
            <a:r>
              <a:rPr lang="en-GB" sz="3200" dirty="0" smtClean="0">
                <a:solidFill>
                  <a:srgbClr val="0070C0"/>
                </a:solidFill>
                <a:latin typeface="+mn-lt"/>
              </a:rPr>
              <a:t>- to foster business start-ups; </a:t>
            </a:r>
            <a:br>
              <a:rPr lang="en-GB" sz="3200" dirty="0" smtClean="0">
                <a:solidFill>
                  <a:srgbClr val="0070C0"/>
                </a:solidFill>
                <a:latin typeface="+mn-lt"/>
              </a:rPr>
            </a:br>
            <a:r>
              <a:rPr lang="en-GB" sz="3200" dirty="0" smtClean="0">
                <a:solidFill>
                  <a:srgbClr val="0070C0"/>
                </a:solidFill>
                <a:latin typeface="+mn-lt"/>
              </a:rPr>
              <a:t>- to develop existing micro enterprises;</a:t>
            </a:r>
            <a:br>
              <a:rPr lang="en-GB" sz="3200" dirty="0" smtClean="0">
                <a:solidFill>
                  <a:srgbClr val="0070C0"/>
                </a:solidFill>
                <a:latin typeface="+mn-lt"/>
              </a:rPr>
            </a:br>
            <a:r>
              <a:rPr lang="en-GB" sz="3200" dirty="0" smtClean="0">
                <a:solidFill>
                  <a:srgbClr val="0070C0"/>
                </a:solidFill>
                <a:latin typeface="+mn-lt"/>
              </a:rPr>
              <a:t/>
            </a:r>
            <a:br>
              <a:rPr lang="en-GB" sz="3200" dirty="0" smtClean="0">
                <a:solidFill>
                  <a:srgbClr val="0070C0"/>
                </a:solidFill>
                <a:latin typeface="+mn-lt"/>
              </a:rPr>
            </a:br>
            <a:r>
              <a:rPr lang="en-GB" sz="4000" dirty="0" smtClean="0">
                <a:solidFill>
                  <a:srgbClr val="0070C0"/>
                </a:solidFill>
                <a:latin typeface="+mn-lt"/>
              </a:rPr>
              <a:t>in order to drive job creation and to provide accessible, high quality supports for entrepreneurs.</a:t>
            </a:r>
            <a:endParaRPr lang="en-IE" sz="4000" dirty="0" smtClean="0">
              <a:solidFill>
                <a:srgbClr val="0070C0"/>
              </a:solidFill>
              <a:latin typeface="+mn-lt"/>
            </a:endParaRPr>
          </a:p>
        </p:txBody>
      </p:sp>
      <p:pic>
        <p:nvPicPr>
          <p:cNvPr id="25603" name="Picture 3"/>
          <p:cNvPicPr>
            <a:picLocks noChangeAspect="1" noChangeArrowheads="1"/>
          </p:cNvPicPr>
          <p:nvPr/>
        </p:nvPicPr>
        <p:blipFill>
          <a:blip r:embed="rId3" cstate="print"/>
          <a:srcRect/>
          <a:stretch>
            <a:fillRect/>
          </a:stretch>
        </p:blipFill>
        <p:spPr bwMode="auto">
          <a:xfrm>
            <a:off x="7385050" y="188913"/>
            <a:ext cx="1538288" cy="1223962"/>
          </a:xfrm>
          <a:prstGeom prst="rect">
            <a:avLst/>
          </a:prstGeom>
          <a:noFill/>
          <a:ln w="9525">
            <a:noFill/>
            <a:miter lim="800000"/>
            <a:headEnd/>
            <a:tailEnd/>
          </a:ln>
        </p:spPr>
      </p:pic>
      <p:pic>
        <p:nvPicPr>
          <p:cNvPr id="25605" name="Picture 4"/>
          <p:cNvPicPr>
            <a:picLocks noChangeAspect="1" noChangeArrowheads="1"/>
          </p:cNvPicPr>
          <p:nvPr/>
        </p:nvPicPr>
        <p:blipFill>
          <a:blip r:embed="rId4" cstate="print"/>
          <a:srcRect/>
          <a:stretch>
            <a:fillRect/>
          </a:stretch>
        </p:blipFill>
        <p:spPr bwMode="auto">
          <a:xfrm>
            <a:off x="250825" y="6237288"/>
            <a:ext cx="3132138" cy="6207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
          <p:cNvPicPr>
            <a:picLocks noChangeAspect="1" noChangeArrowheads="1"/>
          </p:cNvPicPr>
          <p:nvPr/>
        </p:nvPicPr>
        <p:blipFill>
          <a:blip r:embed="rId3" cstate="print"/>
          <a:srcRect/>
          <a:stretch>
            <a:fillRect/>
          </a:stretch>
        </p:blipFill>
        <p:spPr bwMode="auto">
          <a:xfrm>
            <a:off x="7385050" y="188913"/>
            <a:ext cx="1538288" cy="1223962"/>
          </a:xfrm>
          <a:prstGeom prst="rect">
            <a:avLst/>
          </a:prstGeom>
          <a:noFill/>
          <a:ln w="9525">
            <a:noFill/>
            <a:miter lim="800000"/>
            <a:headEnd/>
            <a:tailEnd/>
          </a:ln>
        </p:spPr>
      </p:pic>
      <p:pic>
        <p:nvPicPr>
          <p:cNvPr id="15363" name="Picture 4"/>
          <p:cNvPicPr>
            <a:picLocks noChangeAspect="1" noChangeArrowheads="1"/>
          </p:cNvPicPr>
          <p:nvPr/>
        </p:nvPicPr>
        <p:blipFill>
          <a:blip r:embed="rId4" cstate="print"/>
          <a:srcRect/>
          <a:stretch>
            <a:fillRect/>
          </a:stretch>
        </p:blipFill>
        <p:spPr bwMode="auto">
          <a:xfrm>
            <a:off x="250825" y="6237288"/>
            <a:ext cx="3132138" cy="620712"/>
          </a:xfrm>
          <a:prstGeom prst="rect">
            <a:avLst/>
          </a:prstGeom>
          <a:noFill/>
          <a:ln w="9525">
            <a:noFill/>
            <a:miter lim="800000"/>
            <a:headEnd/>
            <a:tailEnd/>
          </a:ln>
        </p:spPr>
      </p:pic>
      <p:sp>
        <p:nvSpPr>
          <p:cNvPr id="15364" name="TextBox 5"/>
          <p:cNvSpPr txBox="1">
            <a:spLocks noChangeArrowheads="1"/>
          </p:cNvSpPr>
          <p:nvPr/>
        </p:nvSpPr>
        <p:spPr bwMode="auto">
          <a:xfrm>
            <a:off x="684212" y="404813"/>
            <a:ext cx="4967287" cy="1200329"/>
          </a:xfrm>
          <a:prstGeom prst="rect">
            <a:avLst/>
          </a:prstGeom>
          <a:noFill/>
          <a:ln w="9525">
            <a:noFill/>
            <a:miter lim="800000"/>
            <a:headEnd/>
            <a:tailEnd/>
          </a:ln>
        </p:spPr>
        <p:txBody>
          <a:bodyPr>
            <a:spAutoFit/>
          </a:bodyPr>
          <a:lstStyle/>
          <a:p>
            <a:r>
              <a:rPr lang="en-IE" sz="7200" dirty="0" smtClean="0">
                <a:solidFill>
                  <a:srgbClr val="0070C0"/>
                </a:solidFill>
                <a:latin typeface="Calibri" pitchFamily="34" charset="0"/>
              </a:rPr>
              <a:t>What</a:t>
            </a:r>
            <a:r>
              <a:rPr lang="en-IE" sz="6000" dirty="0" smtClean="0">
                <a:solidFill>
                  <a:srgbClr val="0070C0"/>
                </a:solidFill>
                <a:latin typeface="Calibri" pitchFamily="34" charset="0"/>
              </a:rPr>
              <a:t> we </a:t>
            </a:r>
            <a:r>
              <a:rPr lang="en-IE" sz="6000" dirty="0">
                <a:solidFill>
                  <a:srgbClr val="0070C0"/>
                </a:solidFill>
                <a:latin typeface="Calibri" pitchFamily="34" charset="0"/>
              </a:rPr>
              <a:t>do:</a:t>
            </a:r>
          </a:p>
        </p:txBody>
      </p:sp>
      <p:sp>
        <p:nvSpPr>
          <p:cNvPr id="4" name="Title 3"/>
          <p:cNvSpPr>
            <a:spLocks noGrp="1"/>
          </p:cNvSpPr>
          <p:nvPr>
            <p:ph type="ctrTitle"/>
          </p:nvPr>
        </p:nvSpPr>
        <p:spPr>
          <a:xfrm>
            <a:off x="381794" y="1004977"/>
            <a:ext cx="7772400" cy="5472459"/>
          </a:xfrm>
        </p:spPr>
        <p:txBody>
          <a:bodyPr/>
          <a:lstStyle/>
          <a:p>
            <a:pPr algn="l"/>
            <a:r>
              <a:rPr lang="en-IE" sz="3200" dirty="0" smtClean="0">
                <a:solidFill>
                  <a:srgbClr val="0070C0"/>
                </a:solidFill>
              </a:rPr>
              <a:t>- Business Information &amp; Advisory Services;</a:t>
            </a:r>
            <a:br>
              <a:rPr lang="en-IE" sz="3200" dirty="0" smtClean="0">
                <a:solidFill>
                  <a:srgbClr val="0070C0"/>
                </a:solidFill>
              </a:rPr>
            </a:br>
            <a:r>
              <a:rPr lang="en-IE" sz="3200" dirty="0" smtClean="0">
                <a:solidFill>
                  <a:srgbClr val="0070C0"/>
                </a:solidFill>
              </a:rPr>
              <a:t/>
            </a:r>
            <a:br>
              <a:rPr lang="en-IE" sz="3200" dirty="0" smtClean="0">
                <a:solidFill>
                  <a:srgbClr val="0070C0"/>
                </a:solidFill>
              </a:rPr>
            </a:br>
            <a:r>
              <a:rPr lang="en-IE" sz="3200" dirty="0" smtClean="0">
                <a:solidFill>
                  <a:srgbClr val="0070C0"/>
                </a:solidFill>
              </a:rPr>
              <a:t>- Enterprise Support Services;</a:t>
            </a:r>
            <a:br>
              <a:rPr lang="en-IE" sz="3200" dirty="0" smtClean="0">
                <a:solidFill>
                  <a:srgbClr val="0070C0"/>
                </a:solidFill>
              </a:rPr>
            </a:br>
            <a:r>
              <a:rPr lang="en-IE" sz="3200" dirty="0" smtClean="0">
                <a:solidFill>
                  <a:srgbClr val="0070C0"/>
                </a:solidFill>
              </a:rPr>
              <a:t/>
            </a:r>
            <a:br>
              <a:rPr lang="en-IE" sz="3200" dirty="0" smtClean="0">
                <a:solidFill>
                  <a:srgbClr val="0070C0"/>
                </a:solidFill>
              </a:rPr>
            </a:br>
            <a:r>
              <a:rPr lang="en-IE" sz="3200" dirty="0" smtClean="0">
                <a:solidFill>
                  <a:srgbClr val="0070C0"/>
                </a:solidFill>
              </a:rPr>
              <a:t>- Entrepreneurship Support Services;</a:t>
            </a:r>
            <a:br>
              <a:rPr lang="en-IE" sz="3200" dirty="0" smtClean="0">
                <a:solidFill>
                  <a:srgbClr val="0070C0"/>
                </a:solidFill>
              </a:rPr>
            </a:br>
            <a:r>
              <a:rPr lang="en-IE" sz="3200" dirty="0" smtClean="0">
                <a:solidFill>
                  <a:srgbClr val="0070C0"/>
                </a:solidFill>
              </a:rPr>
              <a:t/>
            </a:r>
            <a:br>
              <a:rPr lang="en-IE" sz="3200" dirty="0" smtClean="0">
                <a:solidFill>
                  <a:srgbClr val="0070C0"/>
                </a:solidFill>
              </a:rPr>
            </a:br>
            <a:r>
              <a:rPr lang="en-IE" sz="3200" dirty="0" smtClean="0">
                <a:solidFill>
                  <a:srgbClr val="0070C0"/>
                </a:solidFill>
              </a:rPr>
              <a:t>- Local Economic Development Services.</a:t>
            </a:r>
            <a:endParaRPr lang="en-IE" sz="3200" dirty="0">
              <a:solidFill>
                <a:srgbClr val="0070C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04813"/>
            <a:ext cx="7772400" cy="5761037"/>
          </a:xfrm>
        </p:spPr>
        <p:txBody>
          <a:bodyPr>
            <a:normAutofit/>
          </a:bodyPr>
          <a:lstStyle/>
          <a:p>
            <a:pPr algn="l" eaLnBrk="1" hangingPunct="1"/>
            <a:r>
              <a:rPr lang="en-GB" sz="3200" dirty="0" smtClean="0">
                <a:solidFill>
                  <a:srgbClr val="0070C0"/>
                </a:solidFill>
              </a:rPr>
              <a:t/>
            </a:r>
            <a:br>
              <a:rPr lang="en-GB" sz="3200" dirty="0" smtClean="0">
                <a:solidFill>
                  <a:srgbClr val="0070C0"/>
                </a:solidFill>
              </a:rPr>
            </a:br>
            <a:r>
              <a:rPr lang="en-GB" sz="3200" dirty="0" smtClean="0">
                <a:solidFill>
                  <a:srgbClr val="0070C0"/>
                </a:solidFill>
              </a:rPr>
              <a:t/>
            </a:r>
            <a:br>
              <a:rPr lang="en-GB" sz="3200" dirty="0" smtClean="0">
                <a:solidFill>
                  <a:srgbClr val="0070C0"/>
                </a:solidFill>
              </a:rPr>
            </a:br>
            <a:r>
              <a:rPr lang="en-GB" sz="3200" dirty="0" smtClean="0">
                <a:solidFill>
                  <a:srgbClr val="0070C0"/>
                </a:solidFill>
              </a:rPr>
              <a:t/>
            </a:r>
            <a:br>
              <a:rPr lang="en-GB" sz="3200" dirty="0" smtClean="0">
                <a:solidFill>
                  <a:srgbClr val="0070C0"/>
                </a:solidFill>
              </a:rPr>
            </a:br>
            <a:r>
              <a:rPr lang="en-GB" sz="3200" dirty="0" smtClean="0">
                <a:solidFill>
                  <a:srgbClr val="0070C0"/>
                </a:solidFill>
              </a:rPr>
              <a:t/>
            </a:r>
            <a:br>
              <a:rPr lang="en-GB" sz="3200" dirty="0" smtClean="0">
                <a:solidFill>
                  <a:srgbClr val="0070C0"/>
                </a:solidFill>
              </a:rPr>
            </a:br>
            <a:r>
              <a:rPr lang="en-GB" sz="3200" dirty="0" smtClean="0">
                <a:solidFill>
                  <a:srgbClr val="0070C0"/>
                </a:solidFill>
              </a:rPr>
              <a:t/>
            </a:r>
            <a:br>
              <a:rPr lang="en-GB" sz="3200" dirty="0" smtClean="0">
                <a:solidFill>
                  <a:srgbClr val="0070C0"/>
                </a:solidFill>
              </a:rPr>
            </a:br>
            <a:r>
              <a:rPr lang="en-GB" sz="3200" dirty="0" smtClean="0">
                <a:solidFill>
                  <a:srgbClr val="0070C0"/>
                </a:solidFill>
              </a:rPr>
              <a:t/>
            </a:r>
            <a:br>
              <a:rPr lang="en-GB" sz="3200" dirty="0" smtClean="0">
                <a:solidFill>
                  <a:srgbClr val="0070C0"/>
                </a:solidFill>
              </a:rPr>
            </a:br>
            <a:r>
              <a:rPr lang="en-GB" sz="3000" dirty="0" smtClean="0">
                <a:solidFill>
                  <a:srgbClr val="0070C0"/>
                </a:solidFill>
              </a:rPr>
              <a:t/>
            </a:r>
            <a:br>
              <a:rPr lang="en-GB" sz="3000" dirty="0" smtClean="0">
                <a:solidFill>
                  <a:srgbClr val="0070C0"/>
                </a:solidFill>
              </a:rPr>
            </a:br>
            <a:r>
              <a:rPr lang="en-GB" sz="3000" dirty="0" smtClean="0">
                <a:solidFill>
                  <a:srgbClr val="0070C0"/>
                </a:solidFill>
              </a:rPr>
              <a:t/>
            </a:r>
            <a:br>
              <a:rPr lang="en-GB" sz="3000" dirty="0" smtClean="0">
                <a:solidFill>
                  <a:srgbClr val="0070C0"/>
                </a:solidFill>
              </a:rPr>
            </a:br>
            <a:endParaRPr lang="en-IE" sz="3000" dirty="0" smtClean="0">
              <a:solidFill>
                <a:srgbClr val="0070C0"/>
              </a:solidFill>
            </a:endParaRPr>
          </a:p>
        </p:txBody>
      </p:sp>
      <p:pic>
        <p:nvPicPr>
          <p:cNvPr id="16386" name="Picture 3"/>
          <p:cNvPicPr>
            <a:picLocks noChangeAspect="1" noChangeArrowheads="1"/>
          </p:cNvPicPr>
          <p:nvPr/>
        </p:nvPicPr>
        <p:blipFill>
          <a:blip r:embed="rId3" cstate="print"/>
          <a:srcRect/>
          <a:stretch>
            <a:fillRect/>
          </a:stretch>
        </p:blipFill>
        <p:spPr bwMode="auto">
          <a:xfrm>
            <a:off x="7385050" y="188913"/>
            <a:ext cx="1538288" cy="1223962"/>
          </a:xfrm>
          <a:prstGeom prst="rect">
            <a:avLst/>
          </a:prstGeom>
          <a:noFill/>
          <a:ln w="9525">
            <a:noFill/>
            <a:miter lim="800000"/>
            <a:headEnd/>
            <a:tailEnd/>
          </a:ln>
        </p:spPr>
      </p:pic>
      <p:pic>
        <p:nvPicPr>
          <p:cNvPr id="16387" name="Picture 4"/>
          <p:cNvPicPr>
            <a:picLocks noChangeAspect="1" noChangeArrowheads="1"/>
          </p:cNvPicPr>
          <p:nvPr/>
        </p:nvPicPr>
        <p:blipFill>
          <a:blip r:embed="rId4" cstate="print"/>
          <a:srcRect/>
          <a:stretch>
            <a:fillRect/>
          </a:stretch>
        </p:blipFill>
        <p:spPr bwMode="auto">
          <a:xfrm>
            <a:off x="250825" y="6237288"/>
            <a:ext cx="3132138" cy="620712"/>
          </a:xfrm>
          <a:prstGeom prst="rect">
            <a:avLst/>
          </a:prstGeom>
          <a:noFill/>
          <a:ln w="9525">
            <a:noFill/>
            <a:miter lim="800000"/>
            <a:headEnd/>
            <a:tailEnd/>
          </a:ln>
        </p:spPr>
      </p:pic>
      <p:sp>
        <p:nvSpPr>
          <p:cNvPr id="16388" name="TextBox 5"/>
          <p:cNvSpPr txBox="1">
            <a:spLocks noChangeArrowheads="1"/>
          </p:cNvSpPr>
          <p:nvPr/>
        </p:nvSpPr>
        <p:spPr bwMode="auto">
          <a:xfrm>
            <a:off x="617310" y="260648"/>
            <a:ext cx="7992243" cy="6155531"/>
          </a:xfrm>
          <a:prstGeom prst="rect">
            <a:avLst/>
          </a:prstGeom>
          <a:noFill/>
          <a:ln w="9525">
            <a:noFill/>
            <a:miter lim="800000"/>
            <a:headEnd/>
            <a:tailEnd/>
          </a:ln>
        </p:spPr>
        <p:txBody>
          <a:bodyPr wrap="square">
            <a:spAutoFit/>
          </a:bodyPr>
          <a:lstStyle/>
          <a:p>
            <a:r>
              <a:rPr lang="en-IE" sz="5400" dirty="0" smtClean="0">
                <a:solidFill>
                  <a:srgbClr val="0070C0"/>
                </a:solidFill>
                <a:latin typeface="Calibri" pitchFamily="34" charset="0"/>
              </a:rPr>
              <a:t>Business Information </a:t>
            </a:r>
          </a:p>
          <a:p>
            <a:r>
              <a:rPr lang="en-IE" sz="5400" dirty="0" smtClean="0">
                <a:solidFill>
                  <a:srgbClr val="0070C0"/>
                </a:solidFill>
                <a:latin typeface="Calibri" pitchFamily="34" charset="0"/>
              </a:rPr>
              <a:t>&amp; Advisory Services</a:t>
            </a:r>
          </a:p>
          <a:p>
            <a:endParaRPr lang="en-IE" sz="1200" b="1" dirty="0">
              <a:solidFill>
                <a:srgbClr val="0070C0"/>
              </a:solidFill>
              <a:latin typeface="Calibri" pitchFamily="34" charset="0"/>
            </a:endParaRPr>
          </a:p>
          <a:p>
            <a:pPr marL="457200" indent="-457200">
              <a:buFont typeface="Arial" panose="020B0604020202020204" pitchFamily="34" charset="0"/>
              <a:buChar char="•"/>
            </a:pPr>
            <a:r>
              <a:rPr lang="en-IE" sz="6000" dirty="0" smtClean="0">
                <a:solidFill>
                  <a:srgbClr val="0070C0"/>
                </a:solidFill>
                <a:latin typeface="Calibri" pitchFamily="34" charset="0"/>
              </a:rPr>
              <a:t>411 </a:t>
            </a:r>
            <a:r>
              <a:rPr lang="en-IE" sz="2800" dirty="0" smtClean="0">
                <a:solidFill>
                  <a:srgbClr val="0070C0"/>
                </a:solidFill>
                <a:latin typeface="Calibri" pitchFamily="34" charset="0"/>
              </a:rPr>
              <a:t>people availed of Business Advisory Clinics with LEO staff;</a:t>
            </a:r>
          </a:p>
          <a:p>
            <a:pPr marL="457200" indent="-457200">
              <a:buFont typeface="Arial" panose="020B0604020202020204" pitchFamily="34" charset="0"/>
              <a:buChar char="•"/>
            </a:pPr>
            <a:endParaRPr lang="en-IE" sz="1400" dirty="0" smtClean="0">
              <a:solidFill>
                <a:srgbClr val="0070C0"/>
              </a:solidFill>
              <a:latin typeface="Calibri" pitchFamily="34" charset="0"/>
            </a:endParaRPr>
          </a:p>
          <a:p>
            <a:pPr marL="457200" indent="-457200">
              <a:buFont typeface="Arial" panose="020B0604020202020204" pitchFamily="34" charset="0"/>
              <a:buChar char="•"/>
            </a:pPr>
            <a:r>
              <a:rPr lang="en-IE" sz="6000" dirty="0" smtClean="0">
                <a:solidFill>
                  <a:srgbClr val="0070C0"/>
                </a:solidFill>
                <a:latin typeface="Calibri" pitchFamily="34" charset="0"/>
              </a:rPr>
              <a:t>381</a:t>
            </a:r>
            <a:r>
              <a:rPr lang="en-IE" sz="3200" dirty="0" smtClean="0">
                <a:solidFill>
                  <a:srgbClr val="0070C0"/>
                </a:solidFill>
                <a:latin typeface="Calibri" pitchFamily="34" charset="0"/>
              </a:rPr>
              <a:t> </a:t>
            </a:r>
            <a:r>
              <a:rPr lang="en-IE" sz="2800" dirty="0" smtClean="0">
                <a:solidFill>
                  <a:srgbClr val="0070C0"/>
                </a:solidFill>
                <a:latin typeface="Calibri" pitchFamily="34" charset="0"/>
              </a:rPr>
              <a:t>entrepreneurs received one-to-one mentoring support;</a:t>
            </a:r>
          </a:p>
          <a:p>
            <a:pPr marL="457200" indent="-457200">
              <a:buFont typeface="Arial" panose="020B0604020202020204" pitchFamily="34" charset="0"/>
              <a:buChar char="•"/>
            </a:pPr>
            <a:endParaRPr lang="en-IE" sz="1200" dirty="0" smtClean="0">
              <a:solidFill>
                <a:srgbClr val="0070C0"/>
              </a:solidFill>
              <a:latin typeface="Calibri" pitchFamily="34" charset="0"/>
            </a:endParaRPr>
          </a:p>
          <a:p>
            <a:pPr marL="457200" indent="-457200">
              <a:buFont typeface="Arial" panose="020B0604020202020204" pitchFamily="34" charset="0"/>
              <a:buChar char="•"/>
            </a:pPr>
            <a:r>
              <a:rPr lang="en-IE" sz="6000" dirty="0" smtClean="0">
                <a:solidFill>
                  <a:srgbClr val="0070C0"/>
                </a:solidFill>
                <a:latin typeface="Calibri" pitchFamily="34" charset="0"/>
              </a:rPr>
              <a:t>282</a:t>
            </a:r>
            <a:r>
              <a:rPr lang="en-IE" sz="3200" dirty="0" smtClean="0">
                <a:solidFill>
                  <a:srgbClr val="0070C0"/>
                </a:solidFill>
                <a:latin typeface="Calibri" pitchFamily="34" charset="0"/>
              </a:rPr>
              <a:t> </a:t>
            </a:r>
            <a:r>
              <a:rPr lang="en-IE" sz="2800" dirty="0" smtClean="0">
                <a:solidFill>
                  <a:srgbClr val="0070C0"/>
                </a:solidFill>
                <a:latin typeface="Calibri" pitchFamily="34" charset="0"/>
              </a:rPr>
              <a:t>people attended 7 Business Seminars.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04813"/>
            <a:ext cx="7772400" cy="5761037"/>
          </a:xfrm>
        </p:spPr>
        <p:txBody>
          <a:bodyPr rtlCol="0">
            <a:normAutofit/>
          </a:bodyPr>
          <a:lstStyle/>
          <a:p>
            <a:pPr algn="l" eaLnBrk="1" fontAlgn="auto" hangingPunct="1">
              <a:spcAft>
                <a:spcPts val="0"/>
              </a:spcAft>
              <a:defRPr/>
            </a:pPr>
            <a:r>
              <a:rPr lang="en-GB" sz="3500" dirty="0" smtClean="0">
                <a:solidFill>
                  <a:srgbClr val="0070C0"/>
                </a:solidFill>
              </a:rPr>
              <a:t/>
            </a:r>
            <a:br>
              <a:rPr lang="en-GB" sz="3500" dirty="0" smtClean="0">
                <a:solidFill>
                  <a:srgbClr val="0070C0"/>
                </a:solidFill>
              </a:rPr>
            </a:br>
            <a:r>
              <a:rPr lang="en-GB" sz="3500" dirty="0">
                <a:solidFill>
                  <a:srgbClr val="0070C0"/>
                </a:solidFill>
              </a:rPr>
              <a:t/>
            </a:r>
            <a:br>
              <a:rPr lang="en-GB" sz="3500" dirty="0">
                <a:solidFill>
                  <a:srgbClr val="0070C0"/>
                </a:solidFill>
              </a:rPr>
            </a:br>
            <a:r>
              <a:rPr lang="en-GB" sz="3500" dirty="0" smtClean="0">
                <a:solidFill>
                  <a:srgbClr val="0070C0"/>
                </a:solidFill>
              </a:rPr>
              <a:t/>
            </a:r>
            <a:br>
              <a:rPr lang="en-GB" sz="3500" dirty="0" smtClean="0">
                <a:solidFill>
                  <a:srgbClr val="0070C0"/>
                </a:solidFill>
              </a:rPr>
            </a:br>
            <a:r>
              <a:rPr lang="en-GB" sz="3500" dirty="0" smtClean="0">
                <a:solidFill>
                  <a:srgbClr val="0070C0"/>
                </a:solidFill>
              </a:rPr>
              <a:t/>
            </a:r>
            <a:br>
              <a:rPr lang="en-GB" sz="3500" dirty="0" smtClean="0">
                <a:solidFill>
                  <a:srgbClr val="0070C0"/>
                </a:solidFill>
              </a:rPr>
            </a:br>
            <a:r>
              <a:rPr lang="en-GB" sz="3300" dirty="0" smtClean="0">
                <a:solidFill>
                  <a:srgbClr val="0070C0"/>
                </a:solidFill>
              </a:rPr>
              <a:t/>
            </a:r>
            <a:br>
              <a:rPr lang="en-GB" sz="3300" dirty="0" smtClean="0">
                <a:solidFill>
                  <a:srgbClr val="0070C0"/>
                </a:solidFill>
              </a:rPr>
            </a:br>
            <a:r>
              <a:rPr lang="en-GB" sz="3300" dirty="0" smtClean="0">
                <a:solidFill>
                  <a:srgbClr val="0070C0"/>
                </a:solidFill>
              </a:rPr>
              <a:t/>
            </a:r>
            <a:br>
              <a:rPr lang="en-GB" sz="3300" dirty="0" smtClean="0">
                <a:solidFill>
                  <a:srgbClr val="0070C0"/>
                </a:solidFill>
              </a:rPr>
            </a:br>
            <a:endParaRPr lang="en-IE" sz="3300" b="1" dirty="0">
              <a:solidFill>
                <a:srgbClr val="0070C0"/>
              </a:solidFill>
            </a:endParaRPr>
          </a:p>
        </p:txBody>
      </p:sp>
      <p:pic>
        <p:nvPicPr>
          <p:cNvPr id="17410" name="Picture 3"/>
          <p:cNvPicPr>
            <a:picLocks noChangeAspect="1" noChangeArrowheads="1"/>
          </p:cNvPicPr>
          <p:nvPr/>
        </p:nvPicPr>
        <p:blipFill>
          <a:blip r:embed="rId3" cstate="print"/>
          <a:srcRect/>
          <a:stretch>
            <a:fillRect/>
          </a:stretch>
        </p:blipFill>
        <p:spPr bwMode="auto">
          <a:xfrm>
            <a:off x="7385050" y="188913"/>
            <a:ext cx="1538288" cy="1223962"/>
          </a:xfrm>
          <a:prstGeom prst="rect">
            <a:avLst/>
          </a:prstGeom>
          <a:noFill/>
          <a:ln w="9525">
            <a:noFill/>
            <a:miter lim="800000"/>
            <a:headEnd/>
            <a:tailEnd/>
          </a:ln>
        </p:spPr>
      </p:pic>
      <p:pic>
        <p:nvPicPr>
          <p:cNvPr id="17411" name="Picture 4"/>
          <p:cNvPicPr>
            <a:picLocks noChangeAspect="1" noChangeArrowheads="1"/>
          </p:cNvPicPr>
          <p:nvPr/>
        </p:nvPicPr>
        <p:blipFill>
          <a:blip r:embed="rId4" cstate="print"/>
          <a:srcRect/>
          <a:stretch>
            <a:fillRect/>
          </a:stretch>
        </p:blipFill>
        <p:spPr bwMode="auto">
          <a:xfrm>
            <a:off x="250825" y="6237288"/>
            <a:ext cx="3132138" cy="620712"/>
          </a:xfrm>
          <a:prstGeom prst="rect">
            <a:avLst/>
          </a:prstGeom>
          <a:noFill/>
          <a:ln w="9525">
            <a:noFill/>
            <a:miter lim="800000"/>
            <a:headEnd/>
            <a:tailEnd/>
          </a:ln>
        </p:spPr>
      </p:pic>
      <p:sp>
        <p:nvSpPr>
          <p:cNvPr id="17412" name="TextBox 5"/>
          <p:cNvSpPr txBox="1">
            <a:spLocks noChangeArrowheads="1"/>
          </p:cNvSpPr>
          <p:nvPr/>
        </p:nvSpPr>
        <p:spPr bwMode="auto">
          <a:xfrm>
            <a:off x="684213" y="404813"/>
            <a:ext cx="7992243" cy="5878532"/>
          </a:xfrm>
          <a:prstGeom prst="rect">
            <a:avLst/>
          </a:prstGeom>
          <a:noFill/>
          <a:ln w="9525">
            <a:noFill/>
            <a:miter lim="800000"/>
            <a:headEnd/>
            <a:tailEnd/>
          </a:ln>
        </p:spPr>
        <p:txBody>
          <a:bodyPr wrap="square">
            <a:spAutoFit/>
          </a:bodyPr>
          <a:lstStyle/>
          <a:p>
            <a:r>
              <a:rPr lang="en-IE" sz="6000" dirty="0" smtClean="0">
                <a:solidFill>
                  <a:srgbClr val="0070C0"/>
                </a:solidFill>
                <a:latin typeface="Calibri" pitchFamily="34" charset="0"/>
              </a:rPr>
              <a:t>Enterprise Support Services</a:t>
            </a:r>
          </a:p>
          <a:p>
            <a:endParaRPr lang="en-IE" sz="1200" b="1" dirty="0" smtClean="0">
              <a:solidFill>
                <a:srgbClr val="0070C0"/>
              </a:solidFill>
              <a:latin typeface="Calibri" pitchFamily="34" charset="0"/>
            </a:endParaRPr>
          </a:p>
          <a:p>
            <a:pPr marL="857250" indent="-857250">
              <a:buFont typeface="Arial" panose="020B0604020202020204" pitchFamily="34" charset="0"/>
              <a:buChar char="•"/>
            </a:pPr>
            <a:r>
              <a:rPr lang="en-IE" sz="6000" dirty="0" smtClean="0">
                <a:solidFill>
                  <a:srgbClr val="0070C0"/>
                </a:solidFill>
                <a:latin typeface="Calibri" pitchFamily="34" charset="0"/>
              </a:rPr>
              <a:t>€503,648 </a:t>
            </a:r>
            <a:r>
              <a:rPr lang="en-IE" sz="2800" dirty="0" smtClean="0">
                <a:solidFill>
                  <a:srgbClr val="0070C0"/>
                </a:solidFill>
                <a:latin typeface="Calibri" pitchFamily="34" charset="0"/>
              </a:rPr>
              <a:t>approved to </a:t>
            </a:r>
            <a:r>
              <a:rPr lang="en-IE" sz="6000" dirty="0" smtClean="0">
                <a:solidFill>
                  <a:srgbClr val="0070C0"/>
                </a:solidFill>
                <a:latin typeface="Calibri" pitchFamily="34" charset="0"/>
              </a:rPr>
              <a:t>26 </a:t>
            </a:r>
            <a:r>
              <a:rPr lang="en-IE" sz="2800" dirty="0" smtClean="0">
                <a:solidFill>
                  <a:srgbClr val="0070C0"/>
                </a:solidFill>
                <a:latin typeface="Calibri" pitchFamily="34" charset="0"/>
              </a:rPr>
              <a:t>businesses, creating 40 jobs in Year 1, 95 projected in Year 3;</a:t>
            </a:r>
          </a:p>
          <a:p>
            <a:endParaRPr lang="en-IE" sz="1200" dirty="0" smtClean="0">
              <a:solidFill>
                <a:srgbClr val="0070C0"/>
              </a:solidFill>
              <a:latin typeface="Calibri" pitchFamily="34" charset="0"/>
            </a:endParaRPr>
          </a:p>
          <a:p>
            <a:pPr marL="857250" indent="-857250">
              <a:buFont typeface="Arial" panose="020B0604020202020204" pitchFamily="34" charset="0"/>
              <a:buChar char="•"/>
            </a:pPr>
            <a:r>
              <a:rPr lang="en-IE" sz="6000" dirty="0" smtClean="0">
                <a:solidFill>
                  <a:srgbClr val="0070C0"/>
                </a:solidFill>
                <a:latin typeface="Calibri" pitchFamily="34" charset="0"/>
              </a:rPr>
              <a:t>594 </a:t>
            </a:r>
            <a:r>
              <a:rPr lang="en-IE" sz="2800" dirty="0" smtClean="0">
                <a:solidFill>
                  <a:srgbClr val="0070C0"/>
                </a:solidFill>
                <a:latin typeface="Calibri" pitchFamily="34" charset="0"/>
              </a:rPr>
              <a:t>people participated in 49 LEO training courses ranging from Start Your Own Business Courses to Social Media for Business.</a:t>
            </a:r>
            <a:endParaRPr lang="en-IE" sz="6000" b="1" dirty="0">
              <a:solidFill>
                <a:srgbClr val="0070C0"/>
              </a:solidFill>
              <a:latin typeface="Calibri"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04813"/>
            <a:ext cx="7772400" cy="5761037"/>
          </a:xfrm>
        </p:spPr>
        <p:txBody>
          <a:bodyPr>
            <a:normAutofit fontScale="90000"/>
          </a:bodyPr>
          <a:lstStyle/>
          <a:p>
            <a:pPr algn="l" eaLnBrk="1" hangingPunct="1">
              <a:lnSpc>
                <a:spcPct val="150000"/>
              </a:lnSpc>
            </a:pPr>
            <a:r>
              <a:rPr lang="en-GB" sz="3200" dirty="0" smtClean="0">
                <a:solidFill>
                  <a:srgbClr val="0070C0"/>
                </a:solidFill>
              </a:rPr>
              <a:t/>
            </a:r>
            <a:br>
              <a:rPr lang="en-GB" sz="3200" dirty="0" smtClean="0">
                <a:solidFill>
                  <a:srgbClr val="0070C0"/>
                </a:solidFill>
              </a:rPr>
            </a:br>
            <a:r>
              <a:rPr lang="en-GB" sz="3200" dirty="0" smtClean="0">
                <a:solidFill>
                  <a:srgbClr val="0070C0"/>
                </a:solidFill>
              </a:rPr>
              <a:t/>
            </a:r>
            <a:br>
              <a:rPr lang="en-GB" sz="3200" dirty="0" smtClean="0">
                <a:solidFill>
                  <a:srgbClr val="0070C0"/>
                </a:solidFill>
              </a:rPr>
            </a:br>
            <a:r>
              <a:rPr lang="en-GB" sz="3200" dirty="0" smtClean="0">
                <a:solidFill>
                  <a:srgbClr val="0070C0"/>
                </a:solidFill>
              </a:rPr>
              <a:t/>
            </a:r>
            <a:br>
              <a:rPr lang="en-GB" sz="3200" dirty="0" smtClean="0">
                <a:solidFill>
                  <a:srgbClr val="0070C0"/>
                </a:solidFill>
              </a:rPr>
            </a:br>
            <a:r>
              <a:rPr lang="en-GB" sz="3200" dirty="0" smtClean="0">
                <a:solidFill>
                  <a:srgbClr val="0070C0"/>
                </a:solidFill>
              </a:rPr>
              <a:t/>
            </a:r>
            <a:br>
              <a:rPr lang="en-GB" sz="3200" dirty="0" smtClean="0">
                <a:solidFill>
                  <a:srgbClr val="0070C0"/>
                </a:solidFill>
              </a:rPr>
            </a:br>
            <a:r>
              <a:rPr lang="en-GB" sz="3200" dirty="0" smtClean="0">
                <a:solidFill>
                  <a:srgbClr val="0070C0"/>
                </a:solidFill>
              </a:rPr>
              <a:t/>
            </a:r>
            <a:br>
              <a:rPr lang="en-GB" sz="3200" dirty="0" smtClean="0">
                <a:solidFill>
                  <a:srgbClr val="0070C0"/>
                </a:solidFill>
              </a:rPr>
            </a:br>
            <a:r>
              <a:rPr lang="en-GB" sz="2800" dirty="0" smtClean="0">
                <a:solidFill>
                  <a:srgbClr val="0070C0"/>
                </a:solidFill>
              </a:rPr>
              <a:t/>
            </a:r>
            <a:br>
              <a:rPr lang="en-GB" sz="2800" dirty="0" smtClean="0">
                <a:solidFill>
                  <a:srgbClr val="0070C0"/>
                </a:solidFill>
              </a:rPr>
            </a:br>
            <a:r>
              <a:rPr lang="en-GB" sz="3000" dirty="0" smtClean="0">
                <a:solidFill>
                  <a:srgbClr val="0070C0"/>
                </a:solidFill>
              </a:rPr>
              <a:t/>
            </a:r>
            <a:br>
              <a:rPr lang="en-GB" sz="3000" dirty="0" smtClean="0">
                <a:solidFill>
                  <a:srgbClr val="0070C0"/>
                </a:solidFill>
              </a:rPr>
            </a:br>
            <a:r>
              <a:rPr lang="en-GB" sz="3000" dirty="0" smtClean="0">
                <a:solidFill>
                  <a:srgbClr val="0070C0"/>
                </a:solidFill>
              </a:rPr>
              <a:t/>
            </a:r>
            <a:br>
              <a:rPr lang="en-GB" sz="3000" dirty="0" smtClean="0">
                <a:solidFill>
                  <a:srgbClr val="0070C0"/>
                </a:solidFill>
              </a:rPr>
            </a:br>
            <a:endParaRPr lang="en-IE" sz="3000" b="1" dirty="0" smtClean="0">
              <a:solidFill>
                <a:srgbClr val="0070C0"/>
              </a:solidFill>
            </a:endParaRPr>
          </a:p>
        </p:txBody>
      </p:sp>
      <p:pic>
        <p:nvPicPr>
          <p:cNvPr id="18434" name="Picture 3"/>
          <p:cNvPicPr>
            <a:picLocks noChangeAspect="1" noChangeArrowheads="1"/>
          </p:cNvPicPr>
          <p:nvPr/>
        </p:nvPicPr>
        <p:blipFill>
          <a:blip r:embed="rId3" cstate="print"/>
          <a:srcRect/>
          <a:stretch>
            <a:fillRect/>
          </a:stretch>
        </p:blipFill>
        <p:spPr bwMode="auto">
          <a:xfrm>
            <a:off x="7385050" y="188913"/>
            <a:ext cx="1538288" cy="1223962"/>
          </a:xfrm>
          <a:prstGeom prst="rect">
            <a:avLst/>
          </a:prstGeom>
          <a:noFill/>
          <a:ln w="9525">
            <a:noFill/>
            <a:miter lim="800000"/>
            <a:headEnd/>
            <a:tailEnd/>
          </a:ln>
        </p:spPr>
      </p:pic>
      <p:pic>
        <p:nvPicPr>
          <p:cNvPr id="18435" name="Picture 4"/>
          <p:cNvPicPr>
            <a:picLocks noChangeAspect="1" noChangeArrowheads="1"/>
          </p:cNvPicPr>
          <p:nvPr/>
        </p:nvPicPr>
        <p:blipFill>
          <a:blip r:embed="rId4" cstate="print"/>
          <a:srcRect/>
          <a:stretch>
            <a:fillRect/>
          </a:stretch>
        </p:blipFill>
        <p:spPr bwMode="auto">
          <a:xfrm>
            <a:off x="250825" y="6237288"/>
            <a:ext cx="3132138" cy="620712"/>
          </a:xfrm>
          <a:prstGeom prst="rect">
            <a:avLst/>
          </a:prstGeom>
          <a:noFill/>
          <a:ln w="9525">
            <a:noFill/>
            <a:miter lim="800000"/>
            <a:headEnd/>
            <a:tailEnd/>
          </a:ln>
        </p:spPr>
      </p:pic>
      <p:sp>
        <p:nvSpPr>
          <p:cNvPr id="18436" name="TextBox 5"/>
          <p:cNvSpPr txBox="1">
            <a:spLocks noChangeArrowheads="1"/>
          </p:cNvSpPr>
          <p:nvPr/>
        </p:nvSpPr>
        <p:spPr bwMode="auto">
          <a:xfrm>
            <a:off x="684213" y="404813"/>
            <a:ext cx="8064500" cy="6617196"/>
          </a:xfrm>
          <a:prstGeom prst="rect">
            <a:avLst/>
          </a:prstGeom>
          <a:noFill/>
          <a:ln w="9525">
            <a:noFill/>
            <a:miter lim="800000"/>
            <a:headEnd/>
            <a:tailEnd/>
          </a:ln>
        </p:spPr>
        <p:txBody>
          <a:bodyPr>
            <a:spAutoFit/>
          </a:bodyPr>
          <a:lstStyle/>
          <a:p>
            <a:r>
              <a:rPr lang="en-IE" sz="6000" dirty="0" smtClean="0">
                <a:solidFill>
                  <a:srgbClr val="0070C0"/>
                </a:solidFill>
                <a:latin typeface="Calibri" pitchFamily="34" charset="0"/>
              </a:rPr>
              <a:t>Entrepreneurship Support Services</a:t>
            </a:r>
          </a:p>
          <a:p>
            <a:endParaRPr lang="en-IE" sz="1200" b="1" dirty="0" smtClean="0">
              <a:solidFill>
                <a:srgbClr val="0070C0"/>
              </a:solidFill>
              <a:latin typeface="Calibri" pitchFamily="34" charset="0"/>
            </a:endParaRPr>
          </a:p>
          <a:p>
            <a:pPr marL="857250" indent="-857250">
              <a:buFont typeface="Arial" panose="020B0604020202020204" pitchFamily="34" charset="0"/>
              <a:buChar char="•"/>
            </a:pPr>
            <a:r>
              <a:rPr lang="en-IE" sz="6000" dirty="0" smtClean="0">
                <a:solidFill>
                  <a:srgbClr val="0070C0"/>
                </a:solidFill>
                <a:latin typeface="Calibri" pitchFamily="34" charset="0"/>
              </a:rPr>
              <a:t>539</a:t>
            </a:r>
            <a:r>
              <a:rPr lang="en-IE" sz="2800" dirty="0" smtClean="0">
                <a:solidFill>
                  <a:srgbClr val="0070C0"/>
                </a:solidFill>
                <a:latin typeface="Calibri" pitchFamily="34" charset="0"/>
              </a:rPr>
              <a:t> students from 12 secondary schools participated in Student Enterprise Programme;</a:t>
            </a:r>
            <a:endParaRPr lang="en-IE" sz="2800" dirty="0">
              <a:solidFill>
                <a:srgbClr val="0070C0"/>
              </a:solidFill>
              <a:latin typeface="Calibri" pitchFamily="34" charset="0"/>
            </a:endParaRPr>
          </a:p>
          <a:p>
            <a:endParaRPr lang="en-IE" sz="2800" dirty="0">
              <a:solidFill>
                <a:srgbClr val="0070C0"/>
              </a:solidFill>
              <a:latin typeface="Calibri" pitchFamily="34" charset="0"/>
            </a:endParaRPr>
          </a:p>
          <a:p>
            <a:pPr marL="857250" indent="-857250">
              <a:buFont typeface="Arial" panose="020B0604020202020204" pitchFamily="34" charset="0"/>
              <a:buChar char="•"/>
            </a:pPr>
            <a:r>
              <a:rPr lang="en-IE" sz="6000" dirty="0" smtClean="0">
                <a:solidFill>
                  <a:srgbClr val="0070C0"/>
                </a:solidFill>
                <a:latin typeface="Calibri" pitchFamily="34" charset="0"/>
              </a:rPr>
              <a:t>31</a:t>
            </a:r>
            <a:r>
              <a:rPr lang="en-IE" sz="2800" dirty="0" smtClean="0">
                <a:solidFill>
                  <a:srgbClr val="0070C0"/>
                </a:solidFill>
                <a:latin typeface="Calibri" pitchFamily="34" charset="0"/>
              </a:rPr>
              <a:t> Young Entrepreneurs between the ages of 18 – 35 participated in Ireland’s Best Young Entrepreneur Competition;</a:t>
            </a:r>
          </a:p>
          <a:p>
            <a:endParaRPr lang="en-IE" sz="6000" b="1" dirty="0">
              <a:solidFill>
                <a:srgbClr val="0070C0"/>
              </a:solidFill>
              <a:latin typeface="Calibri"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04813"/>
            <a:ext cx="7772400" cy="5761037"/>
          </a:xfrm>
        </p:spPr>
        <p:txBody>
          <a:bodyPr>
            <a:normAutofit fontScale="90000"/>
          </a:bodyPr>
          <a:lstStyle/>
          <a:p>
            <a:pPr algn="l" eaLnBrk="1" hangingPunct="1">
              <a:lnSpc>
                <a:spcPct val="150000"/>
              </a:lnSpc>
            </a:pPr>
            <a:r>
              <a:rPr lang="en-GB" sz="3200" dirty="0" smtClean="0">
                <a:solidFill>
                  <a:srgbClr val="0070C0"/>
                </a:solidFill>
              </a:rPr>
              <a:t/>
            </a:r>
            <a:br>
              <a:rPr lang="en-GB" sz="3200" dirty="0" smtClean="0">
                <a:solidFill>
                  <a:srgbClr val="0070C0"/>
                </a:solidFill>
              </a:rPr>
            </a:br>
            <a:r>
              <a:rPr lang="en-GB" sz="3200" dirty="0" smtClean="0">
                <a:solidFill>
                  <a:srgbClr val="0070C0"/>
                </a:solidFill>
              </a:rPr>
              <a:t/>
            </a:r>
            <a:br>
              <a:rPr lang="en-GB" sz="3200" dirty="0" smtClean="0">
                <a:solidFill>
                  <a:srgbClr val="0070C0"/>
                </a:solidFill>
              </a:rPr>
            </a:br>
            <a:r>
              <a:rPr lang="en-GB" sz="3200" dirty="0" smtClean="0">
                <a:solidFill>
                  <a:srgbClr val="0070C0"/>
                </a:solidFill>
              </a:rPr>
              <a:t/>
            </a:r>
            <a:br>
              <a:rPr lang="en-GB" sz="3200" dirty="0" smtClean="0">
                <a:solidFill>
                  <a:srgbClr val="0070C0"/>
                </a:solidFill>
              </a:rPr>
            </a:br>
            <a:r>
              <a:rPr lang="en-GB" sz="3200" dirty="0" smtClean="0">
                <a:solidFill>
                  <a:srgbClr val="0070C0"/>
                </a:solidFill>
              </a:rPr>
              <a:t/>
            </a:r>
            <a:br>
              <a:rPr lang="en-GB" sz="3200" dirty="0" smtClean="0">
                <a:solidFill>
                  <a:srgbClr val="0070C0"/>
                </a:solidFill>
              </a:rPr>
            </a:br>
            <a:r>
              <a:rPr lang="en-GB" sz="3200" dirty="0" smtClean="0">
                <a:solidFill>
                  <a:srgbClr val="0070C0"/>
                </a:solidFill>
              </a:rPr>
              <a:t/>
            </a:r>
            <a:br>
              <a:rPr lang="en-GB" sz="3200" dirty="0" smtClean="0">
                <a:solidFill>
                  <a:srgbClr val="0070C0"/>
                </a:solidFill>
              </a:rPr>
            </a:br>
            <a:r>
              <a:rPr lang="en-GB" sz="2800" dirty="0" smtClean="0">
                <a:solidFill>
                  <a:srgbClr val="0070C0"/>
                </a:solidFill>
              </a:rPr>
              <a:t/>
            </a:r>
            <a:br>
              <a:rPr lang="en-GB" sz="2800" dirty="0" smtClean="0">
                <a:solidFill>
                  <a:srgbClr val="0070C0"/>
                </a:solidFill>
              </a:rPr>
            </a:br>
            <a:r>
              <a:rPr lang="en-GB" sz="3000" dirty="0" smtClean="0">
                <a:solidFill>
                  <a:srgbClr val="0070C0"/>
                </a:solidFill>
              </a:rPr>
              <a:t/>
            </a:r>
            <a:br>
              <a:rPr lang="en-GB" sz="3000" dirty="0" smtClean="0">
                <a:solidFill>
                  <a:srgbClr val="0070C0"/>
                </a:solidFill>
              </a:rPr>
            </a:br>
            <a:r>
              <a:rPr lang="en-GB" sz="3000" dirty="0" smtClean="0">
                <a:solidFill>
                  <a:srgbClr val="0070C0"/>
                </a:solidFill>
              </a:rPr>
              <a:t/>
            </a:r>
            <a:br>
              <a:rPr lang="en-GB" sz="3000" dirty="0" smtClean="0">
                <a:solidFill>
                  <a:srgbClr val="0070C0"/>
                </a:solidFill>
              </a:rPr>
            </a:br>
            <a:endParaRPr lang="en-IE" sz="3000" b="1" dirty="0" smtClean="0">
              <a:solidFill>
                <a:srgbClr val="0070C0"/>
              </a:solidFill>
            </a:endParaRPr>
          </a:p>
        </p:txBody>
      </p:sp>
      <p:pic>
        <p:nvPicPr>
          <p:cNvPr id="18434" name="Picture 3"/>
          <p:cNvPicPr>
            <a:picLocks noChangeAspect="1" noChangeArrowheads="1"/>
          </p:cNvPicPr>
          <p:nvPr/>
        </p:nvPicPr>
        <p:blipFill>
          <a:blip r:embed="rId3" cstate="print"/>
          <a:srcRect/>
          <a:stretch>
            <a:fillRect/>
          </a:stretch>
        </p:blipFill>
        <p:spPr bwMode="auto">
          <a:xfrm>
            <a:off x="7385050" y="188913"/>
            <a:ext cx="1538288" cy="1223962"/>
          </a:xfrm>
          <a:prstGeom prst="rect">
            <a:avLst/>
          </a:prstGeom>
          <a:noFill/>
          <a:ln w="9525">
            <a:noFill/>
            <a:miter lim="800000"/>
            <a:headEnd/>
            <a:tailEnd/>
          </a:ln>
        </p:spPr>
      </p:pic>
      <p:pic>
        <p:nvPicPr>
          <p:cNvPr id="18435" name="Picture 4"/>
          <p:cNvPicPr>
            <a:picLocks noChangeAspect="1" noChangeArrowheads="1"/>
          </p:cNvPicPr>
          <p:nvPr/>
        </p:nvPicPr>
        <p:blipFill>
          <a:blip r:embed="rId4" cstate="print"/>
          <a:srcRect/>
          <a:stretch>
            <a:fillRect/>
          </a:stretch>
        </p:blipFill>
        <p:spPr bwMode="auto">
          <a:xfrm>
            <a:off x="250825" y="6237288"/>
            <a:ext cx="3132138" cy="620712"/>
          </a:xfrm>
          <a:prstGeom prst="rect">
            <a:avLst/>
          </a:prstGeom>
          <a:noFill/>
          <a:ln w="9525">
            <a:noFill/>
            <a:miter lim="800000"/>
            <a:headEnd/>
            <a:tailEnd/>
          </a:ln>
        </p:spPr>
      </p:pic>
      <p:pic>
        <p:nvPicPr>
          <p:cNvPr id="1026" name="Picture 2"/>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691709" y="188913"/>
            <a:ext cx="6693341" cy="644220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4147948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3"/>
          <p:cNvPicPr>
            <a:picLocks noChangeAspect="1" noChangeArrowheads="1"/>
          </p:cNvPicPr>
          <p:nvPr/>
        </p:nvPicPr>
        <p:blipFill>
          <a:blip r:embed="rId3" cstate="print"/>
          <a:srcRect/>
          <a:stretch>
            <a:fillRect/>
          </a:stretch>
        </p:blipFill>
        <p:spPr bwMode="auto">
          <a:xfrm>
            <a:off x="7385050" y="188913"/>
            <a:ext cx="1538288" cy="1223962"/>
          </a:xfrm>
          <a:prstGeom prst="rect">
            <a:avLst/>
          </a:prstGeom>
          <a:noFill/>
          <a:ln w="9525">
            <a:noFill/>
            <a:miter lim="800000"/>
            <a:headEnd/>
            <a:tailEnd/>
          </a:ln>
        </p:spPr>
      </p:pic>
      <p:pic>
        <p:nvPicPr>
          <p:cNvPr id="18435" name="Picture 4"/>
          <p:cNvPicPr>
            <a:picLocks noChangeAspect="1" noChangeArrowheads="1"/>
          </p:cNvPicPr>
          <p:nvPr/>
        </p:nvPicPr>
        <p:blipFill>
          <a:blip r:embed="rId4" cstate="print"/>
          <a:srcRect/>
          <a:stretch>
            <a:fillRect/>
          </a:stretch>
        </p:blipFill>
        <p:spPr bwMode="auto">
          <a:xfrm>
            <a:off x="250825" y="6237288"/>
            <a:ext cx="3132138" cy="620712"/>
          </a:xfrm>
          <a:prstGeom prst="rect">
            <a:avLst/>
          </a:prstGeom>
          <a:noFill/>
          <a:ln w="9525">
            <a:noFill/>
            <a:miter lim="800000"/>
            <a:headEnd/>
            <a:tailEnd/>
          </a:ln>
        </p:spPr>
      </p:pic>
      <p:pic>
        <p:nvPicPr>
          <p:cNvPr id="2050" name="Picture 2"/>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3366485" y="0"/>
            <a:ext cx="2514226" cy="686890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41479488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693</TotalTime>
  <Words>1325</Words>
  <Application>Microsoft Office PowerPoint</Application>
  <PresentationFormat>On-screen Show (4:3)</PresentationFormat>
  <Paragraphs>79</Paragraphs>
  <Slides>17</Slides>
  <Notes>17</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Slide 1</vt:lpstr>
      <vt:lpstr>Local Enterprise Office is the first point of contact  for anyone in business or  thinking of starting a business  </vt:lpstr>
      <vt:lpstr>Our mission is: - to promote entrepreneurship; - to foster business start-ups;  - to develop existing micro enterprises;  in order to drive job creation and to provide accessible, high quality supports for entrepreneurs.</vt:lpstr>
      <vt:lpstr>- Business Information &amp; Advisory Services;  - Enterprise Support Services;  - Entrepreneurship Support Services;  - Local Economic Development Services.</vt:lpstr>
      <vt:lpstr>        </vt:lpstr>
      <vt:lpstr>      </vt:lpstr>
      <vt:lpstr>        </vt:lpstr>
      <vt:lpstr>        </vt:lpstr>
      <vt:lpstr>Slide 9</vt:lpstr>
      <vt:lpstr>        </vt:lpstr>
      <vt:lpstr> 14 businesses assisted with applications under Smart Options Loan Scheme  8 businesses assisted with applications under Microfinance Ireland Loan Scheme  28 Trading Online Vouchers awarded  totalling €59,940  </vt:lpstr>
      <vt:lpstr> 12 applications approved Technical Assistance for Micro Export Grants;  4 businesses participated in Lean for Micro training. </vt:lpstr>
      <vt:lpstr>     Types of Grant: - Feasibility /Innovation Study  Grants (up to €15,000)  - Priming Grant (up to €50,000 locally) up to €150,000 through Enterprise Ireland Investment Committee;  - Business Expansion Grant (up to €50,000 locally) up to €150,000 through Enterprise Ireland Investment Committee;  Refundable-Aid (30% of grant-aid approved is refundable, excepting Feasibility/Innovation Study Grants)      </vt:lpstr>
      <vt:lpstr>                  Eligibility Criteria:  The enterprise must: - not employ more than 10 people; - be established, registered and operate within the    County; - operate in the commercial field; - demonstrate a market for the product or service; - have the potential for growth in domestic or export     markets; and - have potential for job creation.         </vt:lpstr>
      <vt:lpstr>   Priority is given to:  - Enterprises in the manufacturing or internationally traded      services sectors which, over time, can develop into strong     export entities and graduate to Enterprise Ireland;  - Unique tourism services enterprises that target generating    revenue from overseas visitors. These tourism services    should not take business from other existing players in the    market or give rise to dead-weight . Such unique     tourism services may be offered salary supports.    </vt:lpstr>
      <vt:lpstr>          </vt:lpstr>
      <vt:lpstr>Slide 17</vt:lpstr>
    </vt:vector>
  </TitlesOfParts>
  <Company>Kilkenny County Council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temp</dc:creator>
  <cp:lastModifiedBy>brkelly</cp:lastModifiedBy>
  <cp:revision>132</cp:revision>
  <cp:lastPrinted>2018-01-11T16:28:06Z</cp:lastPrinted>
  <dcterms:created xsi:type="dcterms:W3CDTF">2014-10-17T09:22:19Z</dcterms:created>
  <dcterms:modified xsi:type="dcterms:W3CDTF">2018-01-12T12:12:11Z</dcterms:modified>
</cp:coreProperties>
</file>