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1" r:id="rId2"/>
    <p:sldId id="263" r:id="rId3"/>
    <p:sldId id="319" r:id="rId4"/>
    <p:sldId id="316" r:id="rId5"/>
    <p:sldId id="324" r:id="rId6"/>
    <p:sldId id="342" r:id="rId7"/>
    <p:sldId id="338" r:id="rId8"/>
    <p:sldId id="341" r:id="rId9"/>
    <p:sldId id="340" r:id="rId1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0867" autoAdjust="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0623E-AA3E-4930-9183-FCFECF5FD7DF}" type="datetimeFigureOut">
              <a:rPr lang="en-IE" smtClean="0"/>
              <a:pPr/>
              <a:t>19/11/2018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694FD-F777-4083-A984-371332E15B11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D7489-87B0-47AB-B097-A84520DB1C11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F429FA-DFE3-4EB0-8A39-18873DC5D1E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0420-FC95-4FAE-B4AD-A01F6F0B276E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35A4-6000-458A-8DC2-79220CD7EBB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A90F-62D0-41B3-9C15-73FFC326A0A2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A9E8-D99E-4879-B50C-7ECD6956BF1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5FDF-1CB9-4944-ABD5-23CB145B2A90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27741-3437-49C3-8596-40944B944AC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DDB5D-D639-4115-B772-FF01B9AA1C56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53B8-3509-42BF-8F27-5EA45617E1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47EF-11A9-4AC4-88F1-1B0B6EC486BB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4362-FD14-4215-AFE0-01926E9B4D5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955A-8CAC-4059-8368-6ABAB007C0F0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533-2569-467A-986F-9268C5B67FE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56EC-5061-4299-965E-E1FB356DADFF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0018-0B57-426D-A763-A12473F865C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9134-7492-4E9E-83D1-7A4EE1B717E4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1610-D112-4BF4-8D0E-41CB9DD46C3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7600-BF50-4363-AC8C-C4AD584608A2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0C7A-1DA5-4E1B-9B85-B5F40A4754F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4E1F-4604-45CF-9FEF-2DDD74B84C66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0BD13-9247-4F54-97F8-2585691AB58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9E7B-A3A3-4B9A-B3CF-E1F3BDD03ADE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46AB-8B13-48D4-92D4-27504037520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C7BB24-40A7-4F1E-BC55-575E60B8B10A}" type="datetimeFigureOut">
              <a:rPr lang="en-US"/>
              <a:pPr>
                <a:defRPr/>
              </a:pPr>
              <a:t>11/19/2018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7424B-8DFB-4DFC-9384-D339045E594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7677"/>
          <a:stretch/>
        </p:blipFill>
        <p:spPr>
          <a:xfrm>
            <a:off x="1691681" y="-11447"/>
            <a:ext cx="7452320" cy="6869447"/>
          </a:xfrm>
          <a:prstGeom prst="rect">
            <a:avLst/>
          </a:prstGeom>
        </p:spPr>
      </p:pic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0" y="5373216"/>
            <a:ext cx="9036496" cy="1296144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en-IE" sz="2600" dirty="0" smtClean="0">
                <a:cs typeface="Times New Roman" pitchFamily="18" charset="0"/>
              </a:rPr>
              <a:t>Kilkenny County Council</a:t>
            </a:r>
          </a:p>
          <a:p>
            <a:pPr>
              <a:lnSpc>
                <a:spcPct val="114000"/>
              </a:lnSpc>
              <a:buFont typeface="Arial" charset="0"/>
              <a:buNone/>
            </a:pPr>
            <a:r>
              <a:rPr lang="en-IE" sz="2600" dirty="0" smtClean="0">
                <a:cs typeface="Times New Roman" pitchFamily="18" charset="0"/>
              </a:rPr>
              <a:t>November 2018</a:t>
            </a:r>
            <a:endParaRPr lang="en-IE" sz="2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188640"/>
            <a:ext cx="187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 smtClean="0">
                <a:latin typeface="+mn-lt"/>
              </a:rPr>
              <a:t>N25</a:t>
            </a:r>
            <a:r>
              <a:rPr lang="en-IE" sz="2400" dirty="0" smtClean="0">
                <a:latin typeface="+mn-lt"/>
              </a:rPr>
              <a:t> New Ross Bypass PPP Project</a:t>
            </a:r>
          </a:p>
          <a:p>
            <a:endParaRPr lang="en-IE" sz="2400" dirty="0" smtClean="0">
              <a:latin typeface="+mn-lt"/>
            </a:endParaRPr>
          </a:p>
          <a:p>
            <a:r>
              <a:rPr lang="en-IE" dirty="0" smtClean="0">
                <a:latin typeface="+mn-lt"/>
              </a:rPr>
              <a:t>Sean Dobbs</a:t>
            </a:r>
          </a:p>
          <a:p>
            <a:r>
              <a:rPr lang="en-IE" dirty="0" smtClean="0">
                <a:latin typeface="+mn-lt"/>
              </a:rPr>
              <a:t>Project Liaison Officer</a:t>
            </a:r>
            <a:endParaRPr lang="en-IE" dirty="0">
              <a:latin typeface="+mn-lt"/>
            </a:endParaRPr>
          </a:p>
        </p:txBody>
      </p:sp>
      <p:pic>
        <p:nvPicPr>
          <p:cNvPr id="7" name="Picture 6" descr="Kilkenn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3525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692696"/>
            <a:ext cx="8229600" cy="1944216"/>
          </a:xfrm>
        </p:spPr>
        <p:txBody>
          <a:bodyPr/>
          <a:lstStyle/>
          <a:p>
            <a:pPr>
              <a:buNone/>
            </a:pPr>
            <a:r>
              <a:rPr lang="en-IE" sz="2400" dirty="0" smtClean="0"/>
              <a:t>Why?</a:t>
            </a:r>
          </a:p>
          <a:p>
            <a:r>
              <a:rPr lang="en-IE" sz="2000" dirty="0" smtClean="0"/>
              <a:t>Traffic – significant delays common especially at peak times</a:t>
            </a:r>
          </a:p>
          <a:p>
            <a:r>
              <a:rPr lang="en-IE" sz="2000" dirty="0" smtClean="0"/>
              <a:t>Amenity – improvements to public spaces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IE" sz="2000" dirty="0" smtClean="0"/>
              <a:t>Network resilience - </a:t>
            </a:r>
            <a:r>
              <a:rPr lang="en-GB" sz="2000" dirty="0" smtClean="0"/>
              <a:t>In the event of </a:t>
            </a:r>
            <a:r>
              <a:rPr lang="en-GB" sz="2000" dirty="0" err="1" smtClean="0"/>
              <a:t>O’Hanrahan</a:t>
            </a:r>
            <a:r>
              <a:rPr lang="en-GB" sz="2000" dirty="0" smtClean="0"/>
              <a:t> Bridge closure, significant diversion required via </a:t>
            </a:r>
            <a:r>
              <a:rPr lang="en-GB" sz="2000" dirty="0" err="1" smtClean="0"/>
              <a:t>R700</a:t>
            </a:r>
            <a:r>
              <a:rPr lang="en-GB" sz="2000" dirty="0" smtClean="0"/>
              <a:t>, </a:t>
            </a:r>
            <a:r>
              <a:rPr lang="en-GB" sz="2000" dirty="0" err="1" smtClean="0"/>
              <a:t>Inistioge</a:t>
            </a:r>
            <a:r>
              <a:rPr lang="en-GB" sz="2000" dirty="0" smtClean="0"/>
              <a:t> Bridge and Ferry Bridge</a:t>
            </a:r>
          </a:p>
          <a:p>
            <a:endParaRPr lang="en-I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5"/>
            <a:ext cx="3131840" cy="219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600400" cy="17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5301208"/>
            <a:ext cx="2904971" cy="138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75430"/>
            <a:ext cx="3347864" cy="158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954893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339752" cy="231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323528" y="62068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Project Timeline:</a:t>
            </a: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395536" y="1052736"/>
            <a:ext cx="8229600" cy="597666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900" dirty="0" smtClean="0">
                <a:latin typeface="+mn-lt"/>
              </a:rPr>
              <a:t>1993 – Wexford Co. Development Plan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900" dirty="0" smtClean="0">
                <a:latin typeface="+mn-lt"/>
              </a:rPr>
              <a:t>1994 – Kilkenny Co. Development Plan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900" dirty="0" smtClean="0">
                <a:latin typeface="+mn-lt"/>
              </a:rPr>
              <a:t>1998 – NRA National Roads Needs Study</a:t>
            </a:r>
            <a:endParaRPr kumimoji="0" lang="en-IE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2002 - Route Selection Report published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2005 - 2006 – Bridge Options Report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2006 - 2007 – Preliminary Design Report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2007 – Application to An </a:t>
            </a:r>
            <a:r>
              <a:rPr kumimoji="0" lang="en-I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Bord</a:t>
            </a: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I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Pleanála</a:t>
            </a:r>
            <a:endParaRPr kumimoji="0" lang="en-IE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2008 – Scheme Approval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2009 – New Ross Bypass combined with </a:t>
            </a:r>
            <a:r>
              <a:rPr kumimoji="0" lang="en-I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M11</a:t>
            </a: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IE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Enniscorthy</a:t>
            </a: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as combined PPP Scheme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2013 – New Ross Bypass to be progressed separately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2014 – Project Tendered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2015 – Preferred Bidder Identified  as BAM/Iridium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2016 – PPP Contract Signed - January 2016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2019 – Construction Completion –</a:t>
            </a:r>
            <a:r>
              <a:rPr kumimoji="0" lang="en-IE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2019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IE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2019 – 2044 – PPP Operation &amp; Maintenance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22590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52736"/>
            <a:ext cx="9198637" cy="56886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E" sz="2400" dirty="0" smtClean="0"/>
              <a:t>Barrow Bridge – Design Considerations</a:t>
            </a:r>
          </a:p>
          <a:p>
            <a:r>
              <a:rPr lang="en-GB" sz="2000" dirty="0" smtClean="0"/>
              <a:t>River Barrow</a:t>
            </a:r>
          </a:p>
          <a:p>
            <a:pPr lvl="1"/>
            <a:r>
              <a:rPr lang="en-GB" sz="2000" dirty="0" smtClean="0"/>
              <a:t>River approx. </a:t>
            </a:r>
            <a:r>
              <a:rPr lang="en-GB" sz="2000" dirty="0" err="1" smtClean="0"/>
              <a:t>300m</a:t>
            </a:r>
            <a:r>
              <a:rPr lang="en-GB" sz="2000" dirty="0" smtClean="0"/>
              <a:t> wide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River Barrow  Special Area of Conservation (SAC) - Pier 4 located in the River Barrow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Levee and flood plain</a:t>
            </a:r>
          </a:p>
          <a:p>
            <a:pPr marL="342900" lvl="1" indent="-342900">
              <a:buChar char="•"/>
            </a:pPr>
            <a:r>
              <a:rPr lang="en-GB" sz="2000" dirty="0" smtClean="0"/>
              <a:t>Port of New Ross</a:t>
            </a:r>
          </a:p>
          <a:p>
            <a:pPr lvl="1"/>
            <a:r>
              <a:rPr lang="en-GB" sz="2000" dirty="0" smtClean="0"/>
              <a:t>Shipping channel – Requirement for </a:t>
            </a:r>
            <a:r>
              <a:rPr lang="en-GB" sz="2000" dirty="0" err="1" smtClean="0"/>
              <a:t>36m</a:t>
            </a:r>
            <a:r>
              <a:rPr lang="en-GB" sz="2000" dirty="0" smtClean="0"/>
              <a:t> clearance above </a:t>
            </a:r>
            <a:r>
              <a:rPr lang="en-GB" sz="2000" dirty="0" err="1" smtClean="0"/>
              <a:t>MHWS</a:t>
            </a:r>
            <a:endParaRPr lang="en-GB" sz="2000" dirty="0" smtClean="0"/>
          </a:p>
          <a:p>
            <a:pPr marL="342900" lvl="1" indent="-342900">
              <a:buChar char="•"/>
            </a:pPr>
            <a:r>
              <a:rPr lang="en-GB" sz="2000" dirty="0" smtClean="0"/>
              <a:t>Topography / Ground Conditions</a:t>
            </a:r>
          </a:p>
          <a:p>
            <a:pPr lvl="1"/>
            <a:r>
              <a:rPr lang="en-GB" sz="2000" dirty="0" smtClean="0"/>
              <a:t>Pink Rock</a:t>
            </a:r>
          </a:p>
          <a:p>
            <a:pPr lvl="1"/>
            <a:r>
              <a:rPr lang="en-GB" sz="2000" dirty="0" smtClean="0"/>
              <a:t>Alluvial &amp; Glacial Deposits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06090"/>
          </a:xfrm>
        </p:spPr>
        <p:txBody>
          <a:bodyPr/>
          <a:lstStyle/>
          <a:p>
            <a:pPr algn="l"/>
            <a:r>
              <a:rPr lang="en-IE" sz="2400" dirty="0" smtClean="0">
                <a:latin typeface="+mn-lt"/>
                <a:cs typeface="Times New Roman" pitchFamily="18" charset="0"/>
              </a:rPr>
              <a:t>PPP Contract</a:t>
            </a:r>
            <a:endParaRPr lang="en-IE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400" dirty="0" smtClean="0"/>
              <a:t>Transport Infrastructure Ireland (TII) awarded the Public Private Partnership (PPP) Contract to a BAM Iridium consortium in January 2016.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400" dirty="0" smtClean="0"/>
              <a:t>The PPP Co’s contractor for the works is a Joint Venture between BAM Civil Ltd and </a:t>
            </a:r>
            <a:r>
              <a:rPr lang="en-IE" sz="2400" dirty="0" err="1" smtClean="0"/>
              <a:t>Dragados</a:t>
            </a:r>
            <a:r>
              <a:rPr lang="en-IE" sz="2400" dirty="0" smtClean="0"/>
              <a:t> Ireland Ltd (NRJV). 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400" dirty="0" smtClean="0"/>
              <a:t>The road is programmed to be complete in 2019, after which the PPP Co. will continue to operate and maintain the road for a 25 year period.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507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06090"/>
          </a:xfrm>
        </p:spPr>
        <p:txBody>
          <a:bodyPr/>
          <a:lstStyle/>
          <a:p>
            <a:pPr algn="l"/>
            <a:r>
              <a:rPr lang="en-IE" sz="2400" dirty="0" smtClean="0">
                <a:latin typeface="+mn-lt"/>
                <a:cs typeface="Times New Roman" pitchFamily="18" charset="0"/>
              </a:rPr>
              <a:t>Consultations with Local Authorities</a:t>
            </a:r>
            <a:endParaRPr lang="en-IE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Interfaces with public road network – permitted access routes, road crossing points, road sweeping &amp; cleaning, road conditions etc.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Construction traffic management plans &amp; speed limits for public roads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Road closures &amp; temporary diversions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Design proposals for side roads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Planning &amp; environmental consultations &amp; applications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Consultations with elected representatives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Concerns &amp; complaints from local residents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06090"/>
          </a:xfrm>
        </p:spPr>
        <p:txBody>
          <a:bodyPr/>
          <a:lstStyle/>
          <a:p>
            <a:pPr algn="l"/>
            <a:r>
              <a:rPr lang="en-IE" sz="2400" dirty="0" smtClean="0">
                <a:latin typeface="+mn-lt"/>
                <a:cs typeface="Times New Roman" pitchFamily="18" charset="0"/>
              </a:rPr>
              <a:t>Public Liaison &amp; Relations</a:t>
            </a:r>
            <a:endParaRPr lang="en-IE" sz="24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Public Liaison Officer representing Wexford &amp; Kilkenny Councils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Project website provides up to date information on current works, traffic management, upcoming works, contact details etc.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Quarterly project newsletter circulated in public buildings &amp; local conveniences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Quarterly progress videos – see project website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Project 24 hour hotline number </a:t>
            </a:r>
            <a:r>
              <a:rPr lang="en-IE" sz="2200" b="1" dirty="0" smtClean="0"/>
              <a:t>1800 815 672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Consultations with elected representatives</a:t>
            </a:r>
          </a:p>
          <a:p>
            <a:pPr lvl="0">
              <a:lnSpc>
                <a:spcPct val="114000"/>
              </a:lnSpc>
              <a:spcAft>
                <a:spcPts val="600"/>
              </a:spcAft>
            </a:pPr>
            <a:r>
              <a:rPr lang="en-IE" sz="2200" dirty="0" smtClean="0"/>
              <a:t>Concerns &amp; complaints from local residents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0648"/>
            <a:ext cx="9144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cs typeface="Times New Roman" pitchFamily="18" charset="0"/>
              </a:rPr>
              <a:t> New Ross Bypass PPP Scheme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0" t="4121" r="6328" b="50000"/>
          <a:stretch/>
        </p:blipFill>
        <p:spPr bwMode="auto">
          <a:xfrm>
            <a:off x="6667775" y="0"/>
            <a:ext cx="2476225" cy="104866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3635896" y="3356992"/>
            <a:ext cx="1884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800" dirty="0" smtClean="0"/>
              <a:t>Thank You</a:t>
            </a:r>
            <a:endParaRPr lang="en-I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2319</TotalTime>
  <Words>468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PPP Contract</vt:lpstr>
      <vt:lpstr>Consultations with Local Authorities</vt:lpstr>
      <vt:lpstr>Public Liaison &amp; Relations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jimp</dc:creator>
  <cp:lastModifiedBy>brkelly</cp:lastModifiedBy>
  <cp:revision>246</cp:revision>
  <dcterms:created xsi:type="dcterms:W3CDTF">2014-02-27T16:32:05Z</dcterms:created>
  <dcterms:modified xsi:type="dcterms:W3CDTF">2018-11-19T10:00:47Z</dcterms:modified>
</cp:coreProperties>
</file>