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  <p:sldMasterId id="2147483674" r:id="rId5"/>
    <p:sldMasterId id="2147483677" r:id="rId6"/>
  </p:sldMasterIdLst>
  <p:notesMasterIdLst>
    <p:notesMasterId r:id="rId32"/>
  </p:notesMasterIdLst>
  <p:handoutMasterIdLst>
    <p:handoutMasterId r:id="rId33"/>
  </p:handoutMasterIdLst>
  <p:sldIdLst>
    <p:sldId id="689" r:id="rId7"/>
    <p:sldId id="827" r:id="rId8"/>
    <p:sldId id="828" r:id="rId9"/>
    <p:sldId id="829" r:id="rId10"/>
    <p:sldId id="832" r:id="rId11"/>
    <p:sldId id="833" r:id="rId12"/>
    <p:sldId id="730" r:id="rId13"/>
    <p:sldId id="777" r:id="rId14"/>
    <p:sldId id="788" r:id="rId15"/>
    <p:sldId id="809" r:id="rId16"/>
    <p:sldId id="752" r:id="rId17"/>
    <p:sldId id="805" r:id="rId18"/>
    <p:sldId id="778" r:id="rId19"/>
    <p:sldId id="807" r:id="rId20"/>
    <p:sldId id="781" r:id="rId21"/>
    <p:sldId id="787" r:id="rId22"/>
    <p:sldId id="791" r:id="rId23"/>
    <p:sldId id="801" r:id="rId24"/>
    <p:sldId id="803" r:id="rId25"/>
    <p:sldId id="812" r:id="rId26"/>
    <p:sldId id="813" r:id="rId27"/>
    <p:sldId id="820" r:id="rId28"/>
    <p:sldId id="821" r:id="rId29"/>
    <p:sldId id="822" r:id="rId30"/>
    <p:sldId id="710" r:id="rId31"/>
  </p:sldIdLst>
  <p:sldSz cx="18288000" cy="10287000"/>
  <p:notesSz cx="6808788" cy="9940925"/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26B6C"/>
    <a:srgbClr val="64D4EA"/>
    <a:srgbClr val="4CCCE6"/>
    <a:srgbClr val="6CD5EA"/>
    <a:srgbClr val="2BC3E1"/>
    <a:srgbClr val="57CFE7"/>
    <a:srgbClr val="AAC42C"/>
    <a:srgbClr val="A156F4"/>
    <a:srgbClr val="C0C0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6437" autoAdjust="0"/>
  </p:normalViewPr>
  <p:slideViewPr>
    <p:cSldViewPr>
      <p:cViewPr varScale="1">
        <p:scale>
          <a:sx n="72" d="100"/>
          <a:sy n="72" d="100"/>
        </p:scale>
        <p:origin x="-570" y="-102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6294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3131"/>
        <p:guide pos="214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4AC32-EBE2-4611-97E3-1A73822CD337}" type="datetimeFigureOut">
              <a:rPr lang="en-IE" smtClean="0"/>
              <a:pPr/>
              <a:t>17/10/2018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5B971-E24F-4ED8-9230-2D901EE7CD54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pPr/>
              <a:t>17.10.2018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sa=i&amp;rct=j&amp;q=&amp;esrc=s&amp;source=images&amp;cd=&amp;ved=0ahUKEwiE2fjr5f3SAhWbHsAKHfquAmMQjRwIBw&amp;url=http://rebuildingireland.ie/&amp;psig=AFQjCNFM8p3wojPxo5_DKKw2AqXdu1ZZiw&amp;ust=1490948419081567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30292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26539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pic>
        <p:nvPicPr>
          <p:cNvPr id="10" name="Picture 9" descr="kkcocologoandarms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" y="9182100"/>
            <a:ext cx="521235" cy="7848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4117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32687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79136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91970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89348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</a:t>
            </a:r>
            <a:r>
              <a:rPr lang="en-US" sz="2800" b="1" dirty="0" smtClean="0">
                <a:solidFill>
                  <a:schemeClr val="accent2"/>
                </a:solidFill>
              </a:rPr>
              <a:t>logo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349509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996930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pic>
        <p:nvPicPr>
          <p:cNvPr id="10" name="Picture 9" descr="kkcocologoandarms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" y="9182100"/>
            <a:ext cx="521235" cy="7848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6298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00222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05711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13172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188229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64779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47077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62576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262134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09179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37995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16150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759233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725685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1557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582868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573097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530857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37340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72348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916747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00998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48509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52809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846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7673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46770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19676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9534529"/>
            <a:ext cx="42672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IE" dirty="0" smtClean="0"/>
              <a:t>25/07/2016</a:t>
            </a:r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9534529"/>
            <a:ext cx="5791200" cy="547688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106400" y="9534529"/>
            <a:ext cx="4267200" cy="547688"/>
          </a:xfrm>
          <a:prstGeom prst="rect">
            <a:avLst/>
          </a:prstGeom>
        </p:spPr>
        <p:txBody>
          <a:bodyPr/>
          <a:lstStyle/>
          <a:p>
            <a:fld id="{2B4BCB8B-5DC8-4B05-8177-554AD4D62F0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 smtClean="0"/>
              <a:t>click to edit master title style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pic>
        <p:nvPicPr>
          <p:cNvPr id="10" name="Picture 9" descr="kkcocologoandarms_transparent.png"/>
          <p:cNvPicPr>
            <a:picLocks noChangeAspect="1"/>
          </p:cNvPicPr>
          <p:nvPr userDrawn="1"/>
        </p:nvPicPr>
        <p:blipFill>
          <a:blip r:embed="rId2" cstate="print"/>
          <a:srcRect t="32819"/>
          <a:stretch>
            <a:fillRect/>
          </a:stretch>
        </p:blipFill>
        <p:spPr>
          <a:xfrm>
            <a:off x="762000" y="8964901"/>
            <a:ext cx="990600" cy="1002002"/>
          </a:xfrm>
          <a:prstGeom prst="rect">
            <a:avLst/>
          </a:prstGeom>
        </p:spPr>
      </p:pic>
      <p:pic>
        <p:nvPicPr>
          <p:cNvPr id="43010" name="Picture 2" descr="Image result for rebuilding ireland logo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9029700"/>
            <a:ext cx="1009650" cy="955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6298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21993"/>
            <a:ext cx="16459200" cy="6788945"/>
          </a:xfrm>
          <a:prstGeom prst="rect">
            <a:avLst/>
          </a:prstGeom>
        </p:spPr>
        <p:txBody>
          <a:bodyPr lIns="163284" tIns="81642" rIns="163284" bIns="81642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54064" y="9611916"/>
            <a:ext cx="3840480" cy="548640"/>
          </a:xfrm>
          <a:prstGeom prst="rect">
            <a:avLst/>
          </a:prstGeom>
        </p:spPr>
        <p:txBody>
          <a:bodyPr lIns="163284" tIns="81642" rIns="163284" bIns="81642"/>
          <a:lstStyle>
            <a:extLst/>
          </a:lstStyle>
          <a:p>
            <a:fld id="{8C07B575-3336-48D1-9F69-FE293333D124}" type="datetime1">
              <a:rPr lang="en-IE" smtClean="0"/>
              <a:pPr/>
              <a:t>17/10/2018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60145" y="9611917"/>
            <a:ext cx="4701362" cy="547688"/>
          </a:xfrm>
          <a:prstGeom prst="rect">
            <a:avLst/>
          </a:prstGeom>
        </p:spPr>
        <p:txBody>
          <a:bodyPr lIns="163284" tIns="81642" rIns="163284" bIns="81642"/>
          <a:lstStyle>
            <a:extLst/>
          </a:lstStyle>
          <a:p>
            <a:r>
              <a:rPr lang="en-IE" smtClean="0"/>
              <a:t>Special Council Meeting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94544" y="9611917"/>
            <a:ext cx="731520" cy="547688"/>
          </a:xfrm>
          <a:prstGeom prst="rect">
            <a:avLst/>
          </a:prstGeom>
        </p:spPr>
        <p:txBody>
          <a:bodyPr lIns="163284" tIns="81642" rIns="163284" bIns="81642"/>
          <a:lstStyle>
            <a:extLst/>
          </a:lstStyle>
          <a:p>
            <a:fld id="{BC584F13-202F-4736-A185-1846F6B19D5D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lIns="163284" tIns="81642" rIns="163284" bIns="81642"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46357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97334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136040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164537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303318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242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676" r:id="rId6"/>
  </p:sldLayoutIdLst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604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2" r:id="rId2"/>
    <p:sldLayoutId id="2147483731" r:id="rId3"/>
    <p:sldLayoutId id="2147483701" r:id="rId4"/>
    <p:sldLayoutId id="2147483700" r:id="rId5"/>
    <p:sldLayoutId id="2147483699" r:id="rId6"/>
    <p:sldLayoutId id="2147483668" r:id="rId7"/>
    <p:sldLayoutId id="2147483670" r:id="rId8"/>
    <p:sldLayoutId id="2147483671" r:id="rId9"/>
    <p:sldLayoutId id="2147483695" r:id="rId10"/>
    <p:sldLayoutId id="2147483696" r:id="rId11"/>
    <p:sldLayoutId id="2147483734" r:id="rId12"/>
    <p:sldLayoutId id="2147483736" r:id="rId13"/>
  </p:sldLayoutIdLst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6347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6" r:id="rId8"/>
    <p:sldLayoutId id="2147483727" r:id="rId9"/>
    <p:sldLayoutId id="2147483721" r:id="rId10"/>
    <p:sldLayoutId id="2147483722" r:id="rId11"/>
    <p:sldLayoutId id="2147483723" r:id="rId12"/>
    <p:sldLayoutId id="2147483679" r:id="rId13"/>
    <p:sldLayoutId id="2147483724" r:id="rId14"/>
    <p:sldLayoutId id="2147483689" r:id="rId15"/>
    <p:sldLayoutId id="2147483682" r:id="rId16"/>
    <p:sldLayoutId id="2147483683" r:id="rId17"/>
    <p:sldLayoutId id="2147483685" r:id="rId18"/>
    <p:sldLayoutId id="2147483686" r:id="rId19"/>
    <p:sldLayoutId id="2147483688" r:id="rId20"/>
    <p:sldLayoutId id="2147483687" r:id="rId21"/>
    <p:sldLayoutId id="2147483684" r:id="rId22"/>
    <p:sldLayoutId id="2147483667" r:id="rId23"/>
    <p:sldLayoutId id="2147483733" r:id="rId24"/>
    <p:sldLayoutId id="2147483750" r:id="rId25"/>
    <p:sldLayoutId id="2147483751" r:id="rId26"/>
    <p:sldLayoutId id="2147483752" r:id="rId27"/>
  </p:sldLayoutIdLst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sa=i&amp;rct=j&amp;q=&amp;esrc=s&amp;source=images&amp;cd=&amp;ved=0ahUKEwiE2fjr5f3SAhWbHsAKHfquAmMQjRwIBw&amp;url=http://rebuildingireland.ie/&amp;psig=AFQjCNFM8p3wojPxo5_DKKw2AqXdu1ZZiw&amp;ust=149094841908156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ie/url?sa=i&amp;rct=j&amp;q=&amp;esrc=s&amp;source=images&amp;cd=&amp;ved=0ahUKEwiE2fjr5f3SAhWbHsAKHfquAmMQjRwIBw&amp;url=http://rebuildingireland.ie/&amp;psig=AFQjCNFM8p3wojPxo5_DKKw2AqXdu1ZZiw&amp;ust=1490948419081567" TargetMode="Externa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ie/url?sa=i&amp;rct=j&amp;q=&amp;esrc=s&amp;source=images&amp;cd=&amp;ved=0ahUKEwiE2fjr5f3SAhWbHsAKHfquAmMQjRwIBw&amp;url=http://rebuildingireland.ie/&amp;psig=AFQjCNFM8p3wojPxo5_DKKw2AqXdu1ZZiw&amp;ust=1490948419081567" TargetMode="Externa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ie/url?sa=i&amp;rct=j&amp;q=&amp;esrc=s&amp;source=images&amp;cd=&amp;ved=0ahUKEwiE2fjr5f3SAhWbHsAKHfquAmMQjRwIBw&amp;url=http://rebuildingireland.ie/&amp;psig=AFQjCNFM8p3wojPxo5_DKKw2AqXdu1ZZiw&amp;ust=1490948419081567" TargetMode="Externa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ie/url?sa=i&amp;rct=j&amp;q=&amp;esrc=s&amp;source=images&amp;cd=&amp;ved=0ahUKEwiE2fjr5f3SAhWbHsAKHfquAmMQjRwIBw&amp;url=http://rebuildingireland.ie/&amp;psig=AFQjCNFM8p3wojPxo5_DKKw2AqXdu1ZZiw&amp;ust=1490948419081567" TargetMode="Externa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ie/url?sa=i&amp;rct=j&amp;q=&amp;esrc=s&amp;source=images&amp;cd=&amp;ved=0ahUKEwiE2fjr5f3SAhWbHsAKHfquAmMQjRwIBw&amp;url=http://rebuildingireland.ie/&amp;psig=AFQjCNFM8p3wojPxo5_DKKw2AqXdu1ZZiw&amp;ust=1490948419081567" TargetMode="Externa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ie/url?sa=i&amp;rct=j&amp;q=&amp;esrc=s&amp;source=images&amp;cd=&amp;ved=0ahUKEwiE2fjr5f3SAhWbHsAKHfquAmMQjRwIBw&amp;url=http://rebuildingireland.ie/&amp;psig=AFQjCNFM8p3wojPxo5_DKKw2AqXdu1ZZiw&amp;ust=1490948419081567" TargetMode="Externa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1725" y="2171700"/>
            <a:ext cx="1354455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Kilkenny County Council</a:t>
            </a:r>
          </a:p>
          <a:p>
            <a:pPr algn="ctr"/>
            <a:endParaRPr lang="en-IE" sz="6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IE" sz="6600" b="1" dirty="0" smtClean="0">
                <a:solidFill>
                  <a:srgbClr val="FF0000"/>
                </a:solidFill>
              </a:rPr>
              <a:t>Meeting Housing Demand</a:t>
            </a:r>
          </a:p>
          <a:p>
            <a:pPr algn="ctr">
              <a:buNone/>
            </a:pPr>
            <a:endParaRPr lang="en-IE" sz="6600" b="1" dirty="0" smtClean="0"/>
          </a:p>
          <a:p>
            <a:pPr algn="ctr">
              <a:buNone/>
            </a:pPr>
            <a:r>
              <a:rPr lang="en-IE" sz="6600" b="1" dirty="0" smtClean="0"/>
              <a:t>October 2018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2743200" y="1943100"/>
            <a:ext cx="685800" cy="685800"/>
            <a:chOff x="6324600" y="4114799"/>
            <a:chExt cx="685800" cy="6858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6"/>
          <p:cNvGrpSpPr/>
          <p:nvPr/>
        </p:nvGrpSpPr>
        <p:grpSpPr>
          <a:xfrm rot="10800000">
            <a:off x="13792200" y="6743700"/>
            <a:ext cx="685800" cy="685800"/>
            <a:chOff x="6324600" y="4114799"/>
            <a:chExt cx="685800" cy="68580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Picture 9" descr="Council_County_City_Kilkenny.jpg"/>
          <p:cNvPicPr>
            <a:picLocks noChangeAspect="1"/>
          </p:cNvPicPr>
          <p:nvPr/>
        </p:nvPicPr>
        <p:blipFill>
          <a:blip r:embed="rId2" cstate="print"/>
          <a:srcRect r="48663"/>
          <a:stretch>
            <a:fillRect/>
          </a:stretch>
        </p:blipFill>
        <p:spPr>
          <a:xfrm>
            <a:off x="914400" y="8039100"/>
            <a:ext cx="1600200" cy="1650206"/>
          </a:xfrm>
          <a:prstGeom prst="rect">
            <a:avLst/>
          </a:prstGeom>
        </p:spPr>
      </p:pic>
      <p:pic>
        <p:nvPicPr>
          <p:cNvPr id="39938" name="Picture 2" descr="Image result for rebuilding ireland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7600" y="8115300"/>
            <a:ext cx="1610732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26931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5582900" cy="715581"/>
          </a:xfrm>
        </p:spPr>
        <p:txBody>
          <a:bodyPr/>
          <a:lstStyle/>
          <a:p>
            <a:r>
              <a:rPr lang="en-IE" dirty="0" smtClean="0">
                <a:solidFill>
                  <a:schemeClr val="accent2"/>
                </a:solidFill>
              </a:rPr>
              <a:t>Kilkenny County Council – Completed 2018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2324100"/>
            <a:ext cx="8229600" cy="8879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3200" dirty="0" smtClean="0"/>
              <a:t> 9 Units, </a:t>
            </a:r>
            <a:r>
              <a:rPr lang="en-IE" sz="3200" dirty="0" err="1" smtClean="0"/>
              <a:t>Abbeygate,Ferrybank</a:t>
            </a: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1 Rural Cottage, </a:t>
            </a:r>
            <a:r>
              <a:rPr lang="en-IE" sz="3200" dirty="0" err="1" smtClean="0"/>
              <a:t>Barna</a:t>
            </a:r>
            <a:r>
              <a:rPr lang="en-IE" sz="3200" dirty="0" smtClean="0"/>
              <a:t>, </a:t>
            </a:r>
            <a:r>
              <a:rPr lang="en-IE" sz="3200" dirty="0" err="1" smtClean="0"/>
              <a:t>Woodsgift</a:t>
            </a: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 2 Units at </a:t>
            </a:r>
            <a:r>
              <a:rPr lang="en-IE" sz="3200" dirty="0" err="1" smtClean="0"/>
              <a:t>Hazelbrook</a:t>
            </a:r>
            <a:r>
              <a:rPr lang="en-IE" sz="3200" dirty="0" smtClean="0"/>
              <a:t>, </a:t>
            </a:r>
            <a:r>
              <a:rPr lang="en-IE" sz="3200" dirty="0" err="1" smtClean="0"/>
              <a:t>Newrath</a:t>
            </a: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 4 Units, Smith’s Road, </a:t>
            </a:r>
            <a:r>
              <a:rPr lang="en-IE" sz="3200" dirty="0" err="1" smtClean="0"/>
              <a:t>Ballyragget</a:t>
            </a: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 5 Units </a:t>
            </a:r>
            <a:r>
              <a:rPr lang="en-IE" sz="3200" dirty="0" err="1" smtClean="0"/>
              <a:t>Greensbridge</a:t>
            </a:r>
            <a:r>
              <a:rPr lang="en-IE" sz="3200" dirty="0" smtClean="0"/>
              <a:t> House, KK</a:t>
            </a:r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 9 Units Side Road, </a:t>
            </a:r>
            <a:r>
              <a:rPr lang="en-IE" sz="3200" dirty="0" err="1" smtClean="0"/>
              <a:t>Moneenroe</a:t>
            </a: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 4 Units, St. Catherine’s GHS, Wetlands </a:t>
            </a:r>
          </a:p>
          <a:p>
            <a:endParaRPr lang="en-IE" sz="3200" dirty="0" smtClean="0"/>
          </a:p>
          <a:p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endParaRPr lang="en-IE" sz="3200" dirty="0" smtClean="0"/>
          </a:p>
          <a:p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0210800" y="7353300"/>
            <a:ext cx="5105400" cy="110799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tx2"/>
                </a:solidFill>
              </a:rPr>
              <a:t>34+ homes</a:t>
            </a:r>
            <a:endParaRPr lang="en-IE" sz="66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P1220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0" y="2324100"/>
            <a:ext cx="6686550" cy="445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5582900" cy="715581"/>
          </a:xfrm>
        </p:spPr>
        <p:txBody>
          <a:bodyPr/>
          <a:lstStyle/>
          <a:p>
            <a:r>
              <a:rPr lang="en-IE" dirty="0" smtClean="0">
                <a:solidFill>
                  <a:schemeClr val="accent2"/>
                </a:solidFill>
              </a:rPr>
              <a:t>Kilkenny County Council – Under Construction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dirty="0" smtClean="0"/>
              <a:t>page</a:t>
            </a:r>
          </a:p>
          <a:p>
            <a:pPr algn="l"/>
            <a:r>
              <a:rPr lang="en-US" dirty="0" smtClean="0"/>
              <a:t>0</a:t>
            </a:r>
            <a:fld id="{37D409AB-2201-4E18-8A34-C31753AD9B06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562100"/>
            <a:ext cx="8229600" cy="937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3200" dirty="0" smtClean="0"/>
              <a:t> 54 Units, </a:t>
            </a:r>
            <a:r>
              <a:rPr lang="en-IE" sz="3200" dirty="0" err="1" smtClean="0"/>
              <a:t>Ballybough</a:t>
            </a:r>
            <a:r>
              <a:rPr lang="en-IE" sz="3200" dirty="0" smtClean="0"/>
              <a:t> St, KK</a:t>
            </a:r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27 Units, </a:t>
            </a:r>
            <a:r>
              <a:rPr lang="en-IE" sz="3200" dirty="0" err="1" smtClean="0"/>
              <a:t>Walkin</a:t>
            </a:r>
            <a:r>
              <a:rPr lang="en-IE" sz="3200" dirty="0" smtClean="0"/>
              <a:t> St, KK</a:t>
            </a:r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18 units </a:t>
            </a:r>
            <a:r>
              <a:rPr lang="en-IE" sz="3200" dirty="0" err="1" smtClean="0"/>
              <a:t>Togher</a:t>
            </a:r>
            <a:r>
              <a:rPr lang="en-IE" sz="3200" dirty="0" smtClean="0"/>
              <a:t> Way, </a:t>
            </a:r>
            <a:r>
              <a:rPr lang="en-IE" sz="3200" dirty="0" err="1" smtClean="0"/>
              <a:t>Urlingford</a:t>
            </a: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38 Units, Bolton </a:t>
            </a:r>
            <a:r>
              <a:rPr lang="en-IE" sz="3200" dirty="0" err="1" smtClean="0"/>
              <a:t>Callan</a:t>
            </a: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9 - 12 units, </a:t>
            </a:r>
            <a:r>
              <a:rPr lang="en-IE" sz="3200" dirty="0" err="1" smtClean="0"/>
              <a:t>Ogenty</a:t>
            </a:r>
            <a:r>
              <a:rPr lang="en-IE" sz="3200" dirty="0" smtClean="0"/>
              <a:t>, </a:t>
            </a:r>
            <a:r>
              <a:rPr lang="en-IE" sz="3200" dirty="0" err="1" smtClean="0"/>
              <a:t>Gowran</a:t>
            </a: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12 units (Wing 52), Good Shepherd, KK</a:t>
            </a:r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6 units, </a:t>
            </a:r>
            <a:r>
              <a:rPr lang="en-IE" sz="3200" dirty="0" err="1" smtClean="0"/>
              <a:t>Garringreen</a:t>
            </a:r>
            <a:r>
              <a:rPr lang="en-IE" sz="3200" dirty="0" smtClean="0"/>
              <a:t>, KK</a:t>
            </a:r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endParaRPr lang="en-IE" sz="3200" dirty="0" smtClean="0"/>
          </a:p>
          <a:p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endParaRPr lang="en-IE" sz="3200" dirty="0" smtClean="0"/>
          </a:p>
          <a:p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0210800" y="7353300"/>
            <a:ext cx="5105400" cy="110799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tx2"/>
                </a:solidFill>
              </a:rPr>
              <a:t>221+ homes</a:t>
            </a:r>
            <a:endParaRPr lang="en-IE" sz="66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P1220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7800" y="1409700"/>
            <a:ext cx="8229600" cy="548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5582900" cy="715581"/>
          </a:xfrm>
        </p:spPr>
        <p:txBody>
          <a:bodyPr/>
          <a:lstStyle/>
          <a:p>
            <a:r>
              <a:rPr lang="en-IE" dirty="0" smtClean="0">
                <a:solidFill>
                  <a:schemeClr val="accent2"/>
                </a:solidFill>
              </a:rPr>
              <a:t>Kilkenny County Council – Under Construction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1562100"/>
            <a:ext cx="8229600" cy="8879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15 units, </a:t>
            </a:r>
            <a:r>
              <a:rPr lang="en-IE" sz="3200" dirty="0" err="1" smtClean="0"/>
              <a:t>Callan</a:t>
            </a:r>
            <a:r>
              <a:rPr lang="en-IE" sz="3200" dirty="0" smtClean="0"/>
              <a:t> Manor, </a:t>
            </a:r>
            <a:r>
              <a:rPr lang="en-IE" sz="3200" dirty="0" err="1" smtClean="0"/>
              <a:t>Callan</a:t>
            </a: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10 units, </a:t>
            </a:r>
            <a:r>
              <a:rPr lang="en-IE" sz="3200" dirty="0" err="1" smtClean="0"/>
              <a:t>Castlehyde,Rosbercon</a:t>
            </a: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 2 units, </a:t>
            </a:r>
            <a:r>
              <a:rPr lang="en-IE" sz="3200" dirty="0" err="1" smtClean="0"/>
              <a:t>O’Loughlin</a:t>
            </a:r>
            <a:r>
              <a:rPr lang="en-IE" sz="3200" dirty="0" smtClean="0"/>
              <a:t> rd, KK</a:t>
            </a:r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16 units, Friary Walk </a:t>
            </a:r>
            <a:r>
              <a:rPr lang="en-IE" sz="3200" dirty="0" err="1" smtClean="0"/>
              <a:t>Callan</a:t>
            </a: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 1 House at St Mary’s GHS</a:t>
            </a:r>
          </a:p>
          <a:p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 6 units, </a:t>
            </a:r>
            <a:r>
              <a:rPr lang="en-IE" sz="3200" dirty="0" err="1" smtClean="0"/>
              <a:t>Mooncoin</a:t>
            </a: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r>
              <a:rPr lang="en-IE" sz="3200" dirty="0" smtClean="0"/>
              <a:t>  4 Love Lane, </a:t>
            </a:r>
            <a:r>
              <a:rPr lang="en-IE" sz="3200" dirty="0" err="1" smtClean="0"/>
              <a:t>Castlecomer</a:t>
            </a:r>
            <a:r>
              <a:rPr lang="en-IE" sz="3200" dirty="0" smtClean="0"/>
              <a:t> </a:t>
            </a:r>
          </a:p>
          <a:p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endParaRPr lang="en-IE" sz="3200" dirty="0" smtClean="0"/>
          </a:p>
          <a:p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0210800" y="7353300"/>
            <a:ext cx="5105400" cy="110799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tx2"/>
                </a:solidFill>
              </a:rPr>
              <a:t>221+ homes</a:t>
            </a:r>
            <a:endParaRPr lang="en-IE" sz="66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P1220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1562100"/>
            <a:ext cx="8401050" cy="5600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5582900" cy="1338828"/>
          </a:xfrm>
        </p:spPr>
        <p:txBody>
          <a:bodyPr/>
          <a:lstStyle/>
          <a:p>
            <a:r>
              <a:rPr lang="en-IE" dirty="0" smtClean="0">
                <a:solidFill>
                  <a:schemeClr val="accent2"/>
                </a:solidFill>
              </a:rPr>
              <a:t>Kilkenny County Council – Housing Capital </a:t>
            </a:r>
            <a:br>
              <a:rPr lang="en-IE" dirty="0" smtClean="0">
                <a:solidFill>
                  <a:schemeClr val="accent2"/>
                </a:solidFill>
              </a:rPr>
            </a:br>
            <a:r>
              <a:rPr lang="en-IE" dirty="0" smtClean="0">
                <a:solidFill>
                  <a:schemeClr val="accent2"/>
                </a:solidFill>
              </a:rPr>
              <a:t>Planning / Design / Tender Stage 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2324099"/>
            <a:ext cx="16916400" cy="863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3200" dirty="0" smtClean="0"/>
              <a:t> </a:t>
            </a:r>
            <a:r>
              <a:rPr lang="en-IE" sz="2800" dirty="0" smtClean="0"/>
              <a:t>90 units at </a:t>
            </a:r>
            <a:r>
              <a:rPr lang="en-IE" sz="2800" b="1" dirty="0" err="1" smtClean="0"/>
              <a:t>Crokershill</a:t>
            </a:r>
            <a:r>
              <a:rPr lang="en-IE" sz="2800" b="1" dirty="0" smtClean="0"/>
              <a:t>, KK, </a:t>
            </a:r>
            <a:r>
              <a:rPr lang="en-IE" sz="2800" dirty="0" smtClean="0"/>
              <a:t>Planning Stage</a:t>
            </a:r>
          </a:p>
          <a:p>
            <a:pPr>
              <a:buFont typeface="Arial" pitchFamily="34" charset="0"/>
              <a:buChar char="•"/>
            </a:pPr>
            <a:endParaRPr lang="en-IE" sz="2800" dirty="0" smtClean="0"/>
          </a:p>
          <a:p>
            <a:pPr>
              <a:buFont typeface="Arial" pitchFamily="34" charset="0"/>
              <a:buChar char="•"/>
            </a:pPr>
            <a:r>
              <a:rPr lang="en-IE" sz="2800" dirty="0" smtClean="0"/>
              <a:t>18 units at </a:t>
            </a:r>
            <a:r>
              <a:rPr lang="en-IE" sz="2800" b="1" dirty="0" err="1" smtClean="0"/>
              <a:t>Broguemaker</a:t>
            </a:r>
            <a:r>
              <a:rPr lang="en-IE" sz="2800" b="1" dirty="0" smtClean="0"/>
              <a:t>, KK </a:t>
            </a:r>
            <a:r>
              <a:rPr lang="en-IE" sz="2800" dirty="0" smtClean="0"/>
              <a:t>– Part 8 to be advertised shortly</a:t>
            </a:r>
          </a:p>
          <a:p>
            <a:pPr>
              <a:buFont typeface="Arial" pitchFamily="34" charset="0"/>
              <a:buChar char="•"/>
            </a:pPr>
            <a:endParaRPr lang="en-IE" sz="2800" dirty="0" smtClean="0"/>
          </a:p>
          <a:p>
            <a:pPr>
              <a:buFont typeface="Arial" pitchFamily="34" charset="0"/>
              <a:buChar char="•"/>
            </a:pPr>
            <a:r>
              <a:rPr lang="en-IE" sz="2800" dirty="0" smtClean="0"/>
              <a:t> 33 units at </a:t>
            </a:r>
            <a:r>
              <a:rPr lang="en-IE" sz="2800" b="1" dirty="0" err="1" smtClean="0"/>
              <a:t>Donaguile</a:t>
            </a:r>
            <a:r>
              <a:rPr lang="en-IE" sz="2800" b="1" dirty="0" smtClean="0"/>
              <a:t>, Castlecomer</a:t>
            </a:r>
            <a:r>
              <a:rPr lang="en-IE" sz="2800" dirty="0" smtClean="0"/>
              <a:t>, Tenders received and under review</a:t>
            </a:r>
          </a:p>
          <a:p>
            <a:pPr>
              <a:buFont typeface="Arial" pitchFamily="34" charset="0"/>
              <a:buChar char="•"/>
            </a:pPr>
            <a:endParaRPr lang="en-IE" sz="2800" dirty="0" smtClean="0"/>
          </a:p>
          <a:p>
            <a:pPr>
              <a:buFont typeface="Arial" pitchFamily="34" charset="0"/>
              <a:buChar char="•"/>
            </a:pPr>
            <a:r>
              <a:rPr lang="en-IE" sz="2800" dirty="0" smtClean="0"/>
              <a:t> 4 Units (1 group home) at </a:t>
            </a:r>
            <a:r>
              <a:rPr lang="en-IE" sz="2800" b="1" dirty="0" err="1" smtClean="0"/>
              <a:t>Blackstaff</a:t>
            </a:r>
            <a:r>
              <a:rPr lang="en-IE" sz="2800" b="1" dirty="0" smtClean="0"/>
              <a:t>, </a:t>
            </a:r>
            <a:r>
              <a:rPr lang="en-IE" sz="2800" b="1" dirty="0" err="1" smtClean="0"/>
              <a:t>Callan</a:t>
            </a:r>
            <a:r>
              <a:rPr lang="en-IE" sz="2800" b="1" dirty="0" smtClean="0"/>
              <a:t> </a:t>
            </a:r>
            <a:r>
              <a:rPr lang="en-IE" sz="2800" dirty="0" smtClean="0"/>
              <a:t>- Tenders received and under review</a:t>
            </a:r>
          </a:p>
          <a:p>
            <a:pPr>
              <a:buFont typeface="Arial" pitchFamily="34" charset="0"/>
              <a:buChar char="•"/>
            </a:pPr>
            <a:endParaRPr lang="en-IE" sz="2800" dirty="0" smtClean="0"/>
          </a:p>
          <a:p>
            <a:pPr>
              <a:buFont typeface="Arial" pitchFamily="34" charset="0"/>
              <a:buChar char="•"/>
            </a:pPr>
            <a:r>
              <a:rPr lang="en-IE" sz="2800" dirty="0" smtClean="0"/>
              <a:t> 22 units at </a:t>
            </a:r>
            <a:r>
              <a:rPr lang="en-IE" sz="2800" b="1" dirty="0" smtClean="0"/>
              <a:t>Station Rd, </a:t>
            </a:r>
            <a:r>
              <a:rPr lang="en-IE" sz="2800" b="1" dirty="0" err="1" smtClean="0"/>
              <a:t>Ballyragget</a:t>
            </a:r>
            <a:r>
              <a:rPr lang="en-IE" sz="2800" b="1" dirty="0" smtClean="0"/>
              <a:t>. </a:t>
            </a:r>
            <a:r>
              <a:rPr lang="en-IE" sz="2800" dirty="0" smtClean="0"/>
              <a:t>Tender docs being finalised. Tender Q4 2018.</a:t>
            </a:r>
          </a:p>
          <a:p>
            <a:r>
              <a:rPr lang="en-IE" sz="2800" dirty="0" smtClean="0"/>
              <a:t>             </a:t>
            </a:r>
          </a:p>
          <a:p>
            <a:pPr>
              <a:buFont typeface="Arial" pitchFamily="34" charset="0"/>
              <a:buChar char="•"/>
            </a:pPr>
            <a:r>
              <a:rPr lang="en-IE" sz="2800" dirty="0" smtClean="0"/>
              <a:t>17 units at </a:t>
            </a:r>
            <a:r>
              <a:rPr lang="en-IE" sz="2800" b="1" dirty="0" err="1" smtClean="0"/>
              <a:t>Piltown</a:t>
            </a:r>
            <a:r>
              <a:rPr lang="en-IE" sz="2800" b="1" dirty="0" smtClean="0"/>
              <a:t>.</a:t>
            </a:r>
            <a:r>
              <a:rPr lang="en-IE" sz="2800" dirty="0" smtClean="0"/>
              <a:t> Tenders received and under review</a:t>
            </a:r>
          </a:p>
          <a:p>
            <a:pPr>
              <a:buFont typeface="Arial" pitchFamily="34" charset="0"/>
              <a:buChar char="•"/>
            </a:pPr>
            <a:endParaRPr lang="en-IE" sz="2800" dirty="0" smtClean="0"/>
          </a:p>
          <a:p>
            <a:pPr>
              <a:buFont typeface="Arial" pitchFamily="34" charset="0"/>
              <a:buChar char="•"/>
            </a:pPr>
            <a:r>
              <a:rPr lang="en-IE" sz="2800" dirty="0" smtClean="0"/>
              <a:t> 50 Units at </a:t>
            </a:r>
            <a:r>
              <a:rPr lang="en-IE" sz="2800" b="1" dirty="0" smtClean="0"/>
              <a:t>Nuncio Road</a:t>
            </a:r>
            <a:r>
              <a:rPr lang="en-IE" sz="2800" dirty="0" smtClean="0"/>
              <a:t>, KK – commencement to start</a:t>
            </a:r>
          </a:p>
          <a:p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13106400" y="2019300"/>
            <a:ext cx="35125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E" sz="5400" dirty="0" smtClean="0">
                <a:solidFill>
                  <a:schemeClr val="tx2"/>
                </a:solidFill>
              </a:rPr>
              <a:t>357+ Units</a:t>
            </a:r>
            <a:endParaRPr lang="en-IE" sz="5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5582900" cy="1338828"/>
          </a:xfrm>
        </p:spPr>
        <p:txBody>
          <a:bodyPr/>
          <a:lstStyle/>
          <a:p>
            <a:r>
              <a:rPr lang="en-IE" dirty="0" smtClean="0">
                <a:solidFill>
                  <a:schemeClr val="accent2"/>
                </a:solidFill>
              </a:rPr>
              <a:t>Kilkenny County Council – Housing Capital </a:t>
            </a:r>
            <a:br>
              <a:rPr lang="en-IE" dirty="0" smtClean="0">
                <a:solidFill>
                  <a:schemeClr val="accent2"/>
                </a:solidFill>
              </a:rPr>
            </a:br>
            <a:r>
              <a:rPr lang="en-IE" dirty="0" smtClean="0">
                <a:solidFill>
                  <a:schemeClr val="accent2"/>
                </a:solidFill>
              </a:rPr>
              <a:t>Other Projects 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2095500"/>
            <a:ext cx="16916400" cy="85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2400" dirty="0" smtClean="0"/>
              <a:t> 8 units at </a:t>
            </a:r>
            <a:r>
              <a:rPr lang="en-IE" sz="2400" b="1" dirty="0" err="1" smtClean="0"/>
              <a:t>Togher</a:t>
            </a:r>
            <a:r>
              <a:rPr lang="en-IE" sz="2400" b="1" dirty="0" smtClean="0"/>
              <a:t> Way</a:t>
            </a:r>
            <a:r>
              <a:rPr lang="en-IE" sz="2400" dirty="0" smtClean="0"/>
              <a:t>, </a:t>
            </a:r>
            <a:r>
              <a:rPr lang="en-IE" sz="2400" dirty="0" err="1" smtClean="0"/>
              <a:t>Urlingford</a:t>
            </a:r>
            <a:r>
              <a:rPr lang="en-IE" sz="2400" dirty="0" smtClean="0"/>
              <a:t> – Possible turnkey project </a:t>
            </a:r>
          </a:p>
          <a:p>
            <a:pPr>
              <a:buFont typeface="Arial" pitchFamily="34" charset="0"/>
              <a:buChar char="•"/>
            </a:pPr>
            <a:endParaRPr lang="en-IE" sz="2400" dirty="0" smtClean="0"/>
          </a:p>
          <a:p>
            <a:pPr>
              <a:buFont typeface="Arial" pitchFamily="34" charset="0"/>
              <a:buChar char="•"/>
            </a:pPr>
            <a:r>
              <a:rPr lang="en-IE" sz="2400" dirty="0" smtClean="0"/>
              <a:t> 4 units (1 group home) at </a:t>
            </a:r>
            <a:r>
              <a:rPr lang="en-IE" sz="2400" b="1" dirty="0" err="1" smtClean="0"/>
              <a:t>Cloghabrody</a:t>
            </a:r>
            <a:r>
              <a:rPr lang="en-IE" sz="2400" b="1" dirty="0" smtClean="0"/>
              <a:t>, </a:t>
            </a:r>
            <a:r>
              <a:rPr lang="en-IE" sz="2400" b="1" dirty="0" err="1" smtClean="0"/>
              <a:t>Thomastown</a:t>
            </a:r>
            <a:r>
              <a:rPr lang="en-IE" sz="2400" b="1" dirty="0" smtClean="0"/>
              <a:t> </a:t>
            </a:r>
            <a:r>
              <a:rPr lang="en-IE" sz="2400" dirty="0" smtClean="0"/>
              <a:t>– Part 8 granted, detailed design underway</a:t>
            </a:r>
          </a:p>
          <a:p>
            <a:pPr>
              <a:buFont typeface="Arial" pitchFamily="34" charset="0"/>
              <a:buChar char="•"/>
            </a:pPr>
            <a:endParaRPr lang="en-IE" sz="2400" dirty="0" smtClean="0"/>
          </a:p>
          <a:p>
            <a:pPr>
              <a:buFont typeface="Arial" pitchFamily="34" charset="0"/>
              <a:buChar char="•"/>
            </a:pPr>
            <a:r>
              <a:rPr lang="en-IE" sz="2400" dirty="0" smtClean="0"/>
              <a:t> 6 units at </a:t>
            </a:r>
            <a:r>
              <a:rPr lang="en-IE" sz="2400" b="1" dirty="0" smtClean="0"/>
              <a:t>Golf Links Rd, Kilkenny City</a:t>
            </a:r>
            <a:r>
              <a:rPr lang="en-IE" sz="2400" dirty="0" smtClean="0"/>
              <a:t>. Planning drawings being prepared</a:t>
            </a:r>
          </a:p>
          <a:p>
            <a:r>
              <a:rPr lang="en-IE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IE" sz="2400" dirty="0" smtClean="0"/>
              <a:t> 7 units at </a:t>
            </a:r>
            <a:r>
              <a:rPr lang="en-IE" sz="2400" b="1" dirty="0" smtClean="0"/>
              <a:t>Kilkenny Road, </a:t>
            </a:r>
            <a:r>
              <a:rPr lang="en-IE" sz="2400" b="1" dirty="0" err="1" smtClean="0"/>
              <a:t>Freshford</a:t>
            </a:r>
            <a:r>
              <a:rPr lang="en-IE" sz="2400" b="1" dirty="0" smtClean="0"/>
              <a:t> </a:t>
            </a:r>
            <a:r>
              <a:rPr lang="en-IE" sz="2400" dirty="0" smtClean="0"/>
              <a:t>– site appraisal underway </a:t>
            </a:r>
          </a:p>
          <a:p>
            <a:pPr>
              <a:buFont typeface="Arial" pitchFamily="34" charset="0"/>
              <a:buChar char="•"/>
            </a:pPr>
            <a:endParaRPr lang="en-IE" sz="2400" dirty="0" smtClean="0"/>
          </a:p>
          <a:p>
            <a:pPr>
              <a:buFont typeface="Arial" pitchFamily="34" charset="0"/>
              <a:buChar char="•"/>
            </a:pPr>
            <a:r>
              <a:rPr lang="en-IE" sz="2400" dirty="0" smtClean="0"/>
              <a:t>10 houses at </a:t>
            </a:r>
            <a:r>
              <a:rPr lang="en-IE" sz="2400" b="1" dirty="0" err="1" smtClean="0"/>
              <a:t>Ladyswell</a:t>
            </a:r>
            <a:r>
              <a:rPr lang="en-IE" sz="2400" b="1" dirty="0" smtClean="0"/>
              <a:t>, </a:t>
            </a:r>
            <a:r>
              <a:rPr lang="en-IE" sz="2400" b="1" dirty="0" err="1" smtClean="0"/>
              <a:t>Thomastown</a:t>
            </a:r>
            <a:r>
              <a:rPr lang="en-IE" sz="2400" b="1" dirty="0" smtClean="0"/>
              <a:t> – </a:t>
            </a:r>
            <a:r>
              <a:rPr lang="en-IE" sz="2400" dirty="0" smtClean="0"/>
              <a:t>site appraisal underway </a:t>
            </a:r>
          </a:p>
          <a:p>
            <a:pPr>
              <a:buFont typeface="Arial" pitchFamily="34" charset="0"/>
              <a:buChar char="•"/>
            </a:pPr>
            <a:endParaRPr lang="en-IE" sz="2400" dirty="0" smtClean="0"/>
          </a:p>
          <a:p>
            <a:pPr>
              <a:buFont typeface="Arial" pitchFamily="34" charset="0"/>
              <a:buChar char="•"/>
            </a:pPr>
            <a:r>
              <a:rPr lang="en-IE" sz="2400" dirty="0" smtClean="0"/>
              <a:t> 40 Units at </a:t>
            </a:r>
            <a:r>
              <a:rPr lang="en-IE" sz="2400" b="1" dirty="0" err="1" smtClean="0"/>
              <a:t>Margaretsfield</a:t>
            </a:r>
            <a:r>
              <a:rPr lang="en-IE" sz="2400" dirty="0" smtClean="0"/>
              <a:t>, </a:t>
            </a:r>
            <a:r>
              <a:rPr lang="en-IE" sz="2400" dirty="0" err="1" smtClean="0"/>
              <a:t>Callan</a:t>
            </a:r>
            <a:r>
              <a:rPr lang="en-IE" sz="2400" dirty="0" smtClean="0"/>
              <a:t> Road – AHB seeking funding approval</a:t>
            </a:r>
          </a:p>
          <a:p>
            <a:pPr>
              <a:buFont typeface="Arial" pitchFamily="34" charset="0"/>
              <a:buChar char="•"/>
            </a:pPr>
            <a:endParaRPr lang="en-IE" sz="2400" dirty="0" smtClean="0"/>
          </a:p>
          <a:p>
            <a:pPr>
              <a:buFont typeface="Arial" pitchFamily="34" charset="0"/>
              <a:buChar char="•"/>
            </a:pPr>
            <a:r>
              <a:rPr lang="en-IE" sz="2400" dirty="0" smtClean="0"/>
              <a:t> 48 Units under </a:t>
            </a:r>
            <a:r>
              <a:rPr lang="en-IE" sz="2400" b="1" dirty="0" smtClean="0"/>
              <a:t>CAS scheme </a:t>
            </a:r>
            <a:r>
              <a:rPr lang="en-IE" sz="2400" dirty="0" smtClean="0"/>
              <a:t>by various AHB’s</a:t>
            </a:r>
          </a:p>
          <a:p>
            <a:pPr>
              <a:buFont typeface="Arial" pitchFamily="34" charset="0"/>
              <a:buChar char="•"/>
            </a:pPr>
            <a:endParaRPr lang="en-IE" sz="2400" dirty="0" smtClean="0"/>
          </a:p>
          <a:p>
            <a:pPr>
              <a:buFont typeface="Arial" pitchFamily="34" charset="0"/>
              <a:buChar char="•"/>
            </a:pPr>
            <a:endParaRPr lang="en-IE" sz="28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12649200" y="6591300"/>
            <a:ext cx="35125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E" sz="5400" dirty="0" smtClean="0">
                <a:solidFill>
                  <a:schemeClr val="tx2"/>
                </a:solidFill>
              </a:rPr>
              <a:t>357+ Units</a:t>
            </a:r>
            <a:endParaRPr lang="en-IE" sz="5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5582900" cy="715581"/>
          </a:xfrm>
        </p:spPr>
        <p:txBody>
          <a:bodyPr/>
          <a:lstStyle/>
          <a:p>
            <a:r>
              <a:rPr lang="en-IE" dirty="0" smtClean="0">
                <a:solidFill>
                  <a:schemeClr val="accent2"/>
                </a:solidFill>
              </a:rPr>
              <a:t>Acquisitions 2018 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dirty="0" smtClean="0"/>
              <a:t>page</a:t>
            </a:r>
          </a:p>
          <a:p>
            <a:pPr algn="l"/>
            <a:r>
              <a:rPr lang="en-US" dirty="0" smtClean="0"/>
              <a:t>0</a:t>
            </a:r>
            <a:fld id="{37D409AB-2201-4E18-8A34-C31753AD9B06}" type="slidenum">
              <a:rPr lang="en-US" smtClean="0"/>
              <a:pPr algn="l"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333500"/>
            <a:ext cx="166878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9982200" y="7124700"/>
            <a:ext cx="7086600" cy="110799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tx2"/>
                </a:solidFill>
              </a:rPr>
              <a:t>101 homes</a:t>
            </a:r>
            <a:endParaRPr lang="en-IE" sz="36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714500"/>
            <a:ext cx="1013460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000" b="1" u="sng" dirty="0" smtClean="0"/>
              <a:t> Local Authority</a:t>
            </a:r>
          </a:p>
          <a:p>
            <a:pPr>
              <a:buFont typeface="Arial" pitchFamily="34" charset="0"/>
              <a:buChar char="•"/>
            </a:pPr>
            <a:r>
              <a:rPr lang="en-IE" sz="4000" b="1" dirty="0" smtClean="0"/>
              <a:t>17 units </a:t>
            </a:r>
            <a:r>
              <a:rPr lang="en-IE" sz="4000" dirty="0" smtClean="0"/>
              <a:t>– sales completed to date </a:t>
            </a:r>
          </a:p>
          <a:p>
            <a:pPr>
              <a:buFont typeface="Arial" pitchFamily="34" charset="0"/>
              <a:buChar char="•"/>
            </a:pPr>
            <a:r>
              <a:rPr lang="en-IE" sz="4000" b="1" dirty="0" smtClean="0"/>
              <a:t>15 units </a:t>
            </a:r>
            <a:r>
              <a:rPr lang="en-IE" sz="4000" dirty="0" smtClean="0"/>
              <a:t>– sales agreed</a:t>
            </a:r>
          </a:p>
          <a:p>
            <a:pPr>
              <a:buFont typeface="Arial" pitchFamily="34" charset="0"/>
              <a:buChar char="•"/>
            </a:pPr>
            <a:endParaRPr lang="en-IE" sz="4000" dirty="0" smtClean="0"/>
          </a:p>
          <a:p>
            <a:r>
              <a:rPr lang="en-IE" sz="4000" b="1" u="sng" dirty="0" smtClean="0"/>
              <a:t>AHB (CAS)</a:t>
            </a:r>
          </a:p>
          <a:p>
            <a:pPr>
              <a:buFont typeface="Arial" pitchFamily="34" charset="0"/>
              <a:buChar char="•"/>
            </a:pPr>
            <a:r>
              <a:rPr lang="en-IE" sz="4000" b="1" dirty="0" smtClean="0"/>
              <a:t>30 units </a:t>
            </a:r>
            <a:r>
              <a:rPr lang="en-IE" sz="4000" dirty="0" smtClean="0"/>
              <a:t>– sales completed to date </a:t>
            </a:r>
          </a:p>
          <a:p>
            <a:pPr>
              <a:buFont typeface="Arial" pitchFamily="34" charset="0"/>
              <a:buChar char="•"/>
            </a:pPr>
            <a:r>
              <a:rPr lang="en-IE" sz="4000" b="1" dirty="0" smtClean="0"/>
              <a:t>39 units </a:t>
            </a:r>
            <a:r>
              <a:rPr lang="en-IE" sz="4000" dirty="0" smtClean="0"/>
              <a:t>– sales agreed</a:t>
            </a:r>
          </a:p>
          <a:p>
            <a:pPr>
              <a:buFont typeface="Arial" pitchFamily="34" charset="0"/>
              <a:buChar char="•"/>
            </a:pPr>
            <a:endParaRPr lang="en-IE" sz="4000" dirty="0" smtClean="0"/>
          </a:p>
          <a:p>
            <a:r>
              <a:rPr lang="en-IE" sz="4000" b="1" u="sng" dirty="0" smtClean="0"/>
              <a:t>AHB (CALF)</a:t>
            </a:r>
          </a:p>
          <a:p>
            <a:pPr>
              <a:buFont typeface="Arial" pitchFamily="34" charset="0"/>
              <a:buChar char="•"/>
            </a:pPr>
            <a:r>
              <a:rPr lang="en-IE" sz="4000" b="1" dirty="0" smtClean="0"/>
              <a:t>3 units </a:t>
            </a:r>
            <a:r>
              <a:rPr lang="en-IE" sz="4000" dirty="0" smtClean="0"/>
              <a:t>– sales completed to date </a:t>
            </a:r>
          </a:p>
          <a:p>
            <a:pPr>
              <a:buFont typeface="Arial" pitchFamily="34" charset="0"/>
              <a:buChar char="•"/>
            </a:pPr>
            <a:r>
              <a:rPr lang="en-IE" sz="4000" b="1" dirty="0" smtClean="0"/>
              <a:t>10 units </a:t>
            </a:r>
            <a:r>
              <a:rPr lang="en-IE" sz="4000" dirty="0" smtClean="0"/>
              <a:t>– sales agreed</a:t>
            </a:r>
          </a:p>
          <a:p>
            <a:pPr>
              <a:buFont typeface="Arial" pitchFamily="34" charset="0"/>
              <a:buChar char="•"/>
            </a:pPr>
            <a:endParaRPr lang="en-IE" sz="4000" dirty="0" smtClean="0"/>
          </a:p>
          <a:p>
            <a:pPr>
              <a:buFont typeface="Arial" pitchFamily="34" charset="0"/>
              <a:buChar char="•"/>
            </a:pPr>
            <a:endParaRPr lang="en-IE" sz="4000" dirty="0" smtClean="0"/>
          </a:p>
          <a:p>
            <a:pPr>
              <a:buFont typeface="Arial" pitchFamily="34" charset="0"/>
              <a:buChar char="•"/>
            </a:pPr>
            <a:endParaRPr lang="en-IE" sz="4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8960" t="41667" r="54100" b="22917"/>
          <a:stretch>
            <a:fillRect/>
          </a:stretch>
        </p:blipFill>
        <p:spPr bwMode="auto">
          <a:xfrm>
            <a:off x="10972800" y="1562100"/>
            <a:ext cx="597945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dirty="0" smtClean="0"/>
              <a:t>page</a:t>
            </a:r>
          </a:p>
          <a:p>
            <a:pPr algn="l"/>
            <a:r>
              <a:rPr lang="en-US" dirty="0" smtClean="0"/>
              <a:t>0</a:t>
            </a:r>
            <a:fld id="{37D409AB-2201-4E18-8A34-C31753AD9B06}" type="slidenum">
              <a:rPr lang="en-US" smtClean="0"/>
              <a:pPr algn="l"/>
              <a:t>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333500"/>
            <a:ext cx="166878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pPr>
              <a:buFont typeface="Arial" pitchFamily="34" charset="0"/>
              <a:buChar char="•"/>
            </a:pPr>
            <a:endParaRPr lang="en-IE" sz="3200" dirty="0" smtClean="0"/>
          </a:p>
          <a:p>
            <a:endParaRPr lang="en-IE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4592300" cy="1338828"/>
          </a:xfrm>
        </p:spPr>
        <p:txBody>
          <a:bodyPr/>
          <a:lstStyle/>
          <a:p>
            <a:r>
              <a:rPr lang="en-IE" dirty="0" smtClean="0">
                <a:solidFill>
                  <a:schemeClr val="accent2"/>
                </a:solidFill>
              </a:rPr>
              <a:t>Rebuilding Ireland 2018</a:t>
            </a:r>
            <a:br>
              <a:rPr lang="en-IE" dirty="0" smtClean="0">
                <a:solidFill>
                  <a:schemeClr val="accent2"/>
                </a:solidFill>
              </a:rPr>
            </a:br>
            <a:r>
              <a:rPr lang="en-IE" dirty="0" smtClean="0">
                <a:solidFill>
                  <a:schemeClr val="accent2"/>
                </a:solidFill>
              </a:rPr>
              <a:t>Summary</a:t>
            </a:r>
            <a:endParaRPr lang="en-IE" dirty="0">
              <a:solidFill>
                <a:schemeClr val="accent2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2171700"/>
          <a:ext cx="80772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1752600"/>
              </a:tblGrid>
              <a:tr h="121920">
                <a:tc>
                  <a:txBody>
                    <a:bodyPr/>
                    <a:lstStyle/>
                    <a:p>
                      <a:r>
                        <a:rPr lang="en-IE" dirty="0" smtClean="0"/>
                        <a:t>Scheme of Delivery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Units 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 smtClean="0"/>
                        <a:t>Acquisitions (LA/AHB)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b="0" dirty="0" smtClean="0"/>
                        <a:t>-Completed</a:t>
                      </a:r>
                      <a:endParaRPr lang="en-I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b="0" dirty="0" smtClean="0"/>
                        <a:t>-Sales Agreed</a:t>
                      </a:r>
                      <a:endParaRPr lang="en-I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64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 smtClean="0"/>
                        <a:t>Construction 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-Completed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34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-Under Construction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221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-Planning, Design, Tender</a:t>
                      </a:r>
                      <a:r>
                        <a:rPr lang="en-IE" baseline="0" dirty="0" smtClean="0"/>
                        <a:t> stage   KCC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357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/>
                        <a:t>Sub-Total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726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/>
                        <a:t>-</a:t>
                      </a:r>
                      <a:r>
                        <a:rPr lang="en-IE" dirty="0" smtClean="0"/>
                        <a:t>Site Appraisals (15)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121+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/>
                        <a:t>Total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847</a:t>
                      </a:r>
                      <a:endParaRPr lang="en-IE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82200" y="2476500"/>
            <a:ext cx="69342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chemeClr val="tx2"/>
                </a:solidFill>
              </a:rPr>
              <a:t>Rebuilding Ireland 2018 – 2021 </a:t>
            </a:r>
            <a:endParaRPr lang="en-IE" sz="36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01400" y="4076700"/>
            <a:ext cx="46482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>
                <a:solidFill>
                  <a:schemeClr val="tx2"/>
                </a:solidFill>
              </a:rPr>
              <a:t>Target 18/21 = 599</a:t>
            </a:r>
          </a:p>
          <a:p>
            <a:pPr algn="ctr"/>
            <a:r>
              <a:rPr lang="en-IE" sz="3600" b="1" dirty="0" smtClean="0">
                <a:solidFill>
                  <a:schemeClr val="tx2"/>
                </a:solidFill>
              </a:rPr>
              <a:t>Target 2018 = 133</a:t>
            </a:r>
            <a:endParaRPr lang="en-IE" sz="36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77600" y="6057900"/>
            <a:ext cx="4480714" cy="175432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E" sz="3600" b="1" dirty="0" smtClean="0">
                <a:solidFill>
                  <a:schemeClr val="tx2"/>
                </a:solidFill>
              </a:rPr>
              <a:t>2018 Delivery = 185</a:t>
            </a:r>
          </a:p>
          <a:p>
            <a:pPr algn="ctr"/>
            <a:r>
              <a:rPr lang="en-IE" sz="3600" b="1" dirty="0" smtClean="0">
                <a:solidFill>
                  <a:schemeClr val="tx2"/>
                </a:solidFill>
              </a:rPr>
              <a:t>Construction =  105</a:t>
            </a:r>
          </a:p>
          <a:p>
            <a:pPr algn="ctr"/>
            <a:r>
              <a:rPr lang="en-IE" sz="3600" b="1" dirty="0" smtClean="0">
                <a:solidFill>
                  <a:schemeClr val="tx2"/>
                </a:solidFill>
              </a:rPr>
              <a:t>Acquisition     =  80</a:t>
            </a:r>
            <a:endParaRPr lang="en-IE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71500"/>
            <a:ext cx="5448300" cy="715581"/>
          </a:xfrm>
          <a:solidFill>
            <a:schemeClr val="bg1"/>
          </a:solidFill>
        </p:spPr>
        <p:txBody>
          <a:bodyPr/>
          <a:lstStyle/>
          <a:p>
            <a:r>
              <a:rPr lang="en-IE" dirty="0" smtClean="0">
                <a:solidFill>
                  <a:schemeClr val="accent2"/>
                </a:solidFill>
              </a:rPr>
              <a:t>Homelessness</a:t>
            </a:r>
            <a:endParaRPr lang="en-IE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1562101"/>
            <a:ext cx="16002000" cy="10033516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4000" dirty="0" smtClean="0"/>
              <a:t> Current Average of 30 homeless and at risk of homelessness presentations each month</a:t>
            </a:r>
          </a:p>
          <a:p>
            <a:endParaRPr lang="en-IE" sz="4000" dirty="0" smtClean="0"/>
          </a:p>
          <a:p>
            <a:pPr>
              <a:buFont typeface="Arial" pitchFamily="34" charset="0"/>
              <a:buChar char="•"/>
            </a:pPr>
            <a:r>
              <a:rPr lang="en-IE" sz="4000" dirty="0" smtClean="0"/>
              <a:t> The Council in collaboration with Voluntary Bodies provide:</a:t>
            </a:r>
          </a:p>
          <a:p>
            <a:pPr lvl="1">
              <a:buFont typeface="Wingdings" pitchFamily="2" charset="2"/>
              <a:buChar char="v"/>
            </a:pPr>
            <a:r>
              <a:rPr lang="en-IE" sz="3600" dirty="0" smtClean="0"/>
              <a:t>24 units at Good Shepherd Centre</a:t>
            </a:r>
          </a:p>
          <a:p>
            <a:pPr lvl="1">
              <a:buFont typeface="Wingdings" pitchFamily="2" charset="2"/>
              <a:buChar char="v"/>
            </a:pPr>
            <a:r>
              <a:rPr lang="en-IE" sz="3600" dirty="0" smtClean="0"/>
              <a:t>8 transitional units at Brother Thomas Place   </a:t>
            </a:r>
          </a:p>
          <a:p>
            <a:pPr lvl="1">
              <a:buFont typeface="Wingdings" pitchFamily="2" charset="2"/>
              <a:buChar char="v"/>
            </a:pPr>
            <a:r>
              <a:rPr lang="en-IE" sz="3600" dirty="0" smtClean="0"/>
              <a:t>1 family unit at the Lodge, GSC</a:t>
            </a:r>
          </a:p>
          <a:p>
            <a:pPr lvl="1">
              <a:buFont typeface="Wingdings" pitchFamily="2" charset="2"/>
              <a:buChar char="v"/>
            </a:pPr>
            <a:r>
              <a:rPr lang="en-IE" sz="3600" dirty="0" smtClean="0"/>
              <a:t>8 Rooms in local Hotel </a:t>
            </a:r>
          </a:p>
          <a:p>
            <a:pPr lvl="1">
              <a:buFont typeface="Wingdings" pitchFamily="2" charset="2"/>
              <a:buChar char="v"/>
            </a:pPr>
            <a:r>
              <a:rPr lang="en-IE" sz="3600" dirty="0" smtClean="0"/>
              <a:t>7 rooms in Amber Women’s Refuge Centre</a:t>
            </a:r>
          </a:p>
          <a:p>
            <a:pPr lvl="1">
              <a:buFont typeface="Wingdings" pitchFamily="2" charset="2"/>
              <a:buChar char="v"/>
            </a:pPr>
            <a:r>
              <a:rPr lang="en-IE" sz="3600" dirty="0" smtClean="0"/>
              <a:t> 27 Community houses/apartments by GSC and Focus </a:t>
            </a:r>
            <a:r>
              <a:rPr lang="en-IE" sz="3600" dirty="0" err="1" smtClean="0"/>
              <a:t>Irl</a:t>
            </a:r>
            <a:endParaRPr lang="en-IE" sz="3600" dirty="0" smtClean="0"/>
          </a:p>
          <a:p>
            <a:pPr lvl="1">
              <a:buFont typeface="Wingdings" pitchFamily="2" charset="2"/>
              <a:buChar char="v"/>
            </a:pPr>
            <a:r>
              <a:rPr lang="en-IE" sz="3600" dirty="0" smtClean="0"/>
              <a:t>5 units short term accommodation at </a:t>
            </a:r>
            <a:r>
              <a:rPr lang="en-IE" sz="3600" dirty="0" err="1" smtClean="0"/>
              <a:t>Greensbridge</a:t>
            </a:r>
            <a:r>
              <a:rPr lang="en-IE" sz="3600" dirty="0" smtClean="0"/>
              <a:t> for women</a:t>
            </a:r>
          </a:p>
          <a:p>
            <a:pPr lvl="1">
              <a:buFont typeface="Wingdings" pitchFamily="2" charset="2"/>
              <a:buChar char="v"/>
            </a:pPr>
            <a:r>
              <a:rPr lang="en-IE" sz="3600" dirty="0" smtClean="0"/>
              <a:t>New:- </a:t>
            </a:r>
            <a:r>
              <a:rPr lang="en-IE" sz="3600" b="1" dirty="0" err="1" smtClean="0"/>
              <a:t>Placefinder</a:t>
            </a:r>
            <a:r>
              <a:rPr lang="en-IE" sz="3600" b="1" dirty="0" smtClean="0"/>
              <a:t> Role</a:t>
            </a:r>
          </a:p>
          <a:p>
            <a:pPr lvl="1">
              <a:buFont typeface="Wingdings" pitchFamily="2" charset="2"/>
              <a:buChar char="v"/>
            </a:pPr>
            <a:endParaRPr lang="en-IE" sz="3600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268200" y="5143500"/>
            <a:ext cx="37338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solidFill>
                  <a:schemeClr val="tx2"/>
                </a:solidFill>
              </a:rPr>
              <a:t>80+ Units</a:t>
            </a:r>
            <a:endParaRPr lang="en-IE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7124700" cy="715581"/>
          </a:xfrm>
          <a:solidFill>
            <a:srgbClr val="F5F5F5"/>
          </a:solidFill>
          <a:ln>
            <a:solidFill>
              <a:srgbClr val="F5F5F5"/>
            </a:solidFill>
          </a:ln>
        </p:spPr>
        <p:txBody>
          <a:bodyPr/>
          <a:lstStyle/>
          <a:p>
            <a:r>
              <a:rPr lang="en-IE" dirty="0" smtClean="0">
                <a:solidFill>
                  <a:srgbClr val="C00000"/>
                </a:solidFill>
              </a:rPr>
              <a:t>Mortgage to Rent (MTR)</a:t>
            </a:r>
            <a:endParaRPr lang="en-IE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790700"/>
            <a:ext cx="15849600" cy="973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>
                <a:solidFill>
                  <a:schemeClr val="tx2"/>
                </a:solidFill>
              </a:rPr>
              <a:t> </a:t>
            </a:r>
            <a:r>
              <a:rPr lang="en-IE" sz="3600" dirty="0" smtClean="0"/>
              <a:t>Government Initiative to keep people in Homes </a:t>
            </a:r>
          </a:p>
          <a:p>
            <a:endParaRPr lang="en-IE" sz="3600" dirty="0" smtClean="0"/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 Households that have unsustainable mortgages</a:t>
            </a:r>
          </a:p>
          <a:p>
            <a:endParaRPr lang="en-IE" sz="3600" dirty="0" smtClean="0"/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 Borrower surrenders to the lender, who sells to AHB</a:t>
            </a:r>
          </a:p>
          <a:p>
            <a:pPr>
              <a:buFont typeface="Arial" pitchFamily="34" charset="0"/>
              <a:buChar char="•"/>
            </a:pPr>
            <a:endParaRPr lang="en-IE" sz="3600" dirty="0" smtClean="0"/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AHB rents to the borrower who becomes a social housing tenant</a:t>
            </a:r>
          </a:p>
          <a:p>
            <a:endParaRPr lang="en-IE" sz="3600" dirty="0" smtClean="0"/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Tenant pays an income based differential rent</a:t>
            </a:r>
          </a:p>
          <a:p>
            <a:endParaRPr lang="en-IE" sz="3600" dirty="0" smtClean="0"/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Tenant can buy back after 5 years</a:t>
            </a:r>
          </a:p>
          <a:p>
            <a:endParaRPr lang="en-IE" sz="3600" dirty="0" smtClean="0"/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Certain criteria to be met e.g. Negative Equity, Valuation, Assets</a:t>
            </a:r>
          </a:p>
          <a:p>
            <a:pPr>
              <a:buFont typeface="Arial" pitchFamily="34" charset="0"/>
              <a:buChar char="•"/>
            </a:pPr>
            <a:endParaRPr lang="en-IE" sz="36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E" sz="36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E" sz="36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E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9563100" cy="715581"/>
          </a:xfrm>
          <a:solidFill>
            <a:srgbClr val="F5F5F5"/>
          </a:solidFill>
        </p:spPr>
        <p:txBody>
          <a:bodyPr/>
          <a:lstStyle/>
          <a:p>
            <a:r>
              <a:rPr lang="en-IE" dirty="0" smtClean="0">
                <a:solidFill>
                  <a:srgbClr val="C00000"/>
                </a:solidFill>
              </a:rPr>
              <a:t>Mortgage to Rent (MTR)</a:t>
            </a:r>
            <a:endParaRPr lang="en-IE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dirty="0" smtClean="0"/>
              <a:t>page</a:t>
            </a:r>
          </a:p>
          <a:p>
            <a:pPr algn="l"/>
            <a:r>
              <a:rPr lang="en-US" dirty="0" smtClean="0"/>
              <a:t>0</a:t>
            </a:r>
            <a:fld id="{37D409AB-2201-4E18-8A34-C31753AD9B06}" type="slidenum">
              <a:rPr lang="en-US" smtClean="0"/>
              <a:pPr algn="l"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866900"/>
            <a:ext cx="163068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3600" b="1" u="sng" dirty="0" smtClean="0"/>
              <a:t>Model 2. Voluntary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 10 successful cases to date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 21 applications at various stages 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Cases take average 12 – 18 months </a:t>
            </a:r>
          </a:p>
          <a:p>
            <a:endParaRPr lang="en-IE" sz="3600" dirty="0" smtClean="0"/>
          </a:p>
          <a:p>
            <a:r>
              <a:rPr lang="en-IE" sz="3600" b="1" dirty="0" smtClean="0"/>
              <a:t>AHB’s who administer the scheme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 err="1" smtClean="0"/>
              <a:t>Icare</a:t>
            </a:r>
            <a:r>
              <a:rPr lang="en-IE" sz="3600" dirty="0" smtClean="0"/>
              <a:t> AHB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 err="1" smtClean="0"/>
              <a:t>Tuath</a:t>
            </a:r>
            <a:endParaRPr lang="en-IE" sz="3600" dirty="0" smtClean="0"/>
          </a:p>
          <a:p>
            <a:pPr>
              <a:buFont typeface="Arial" pitchFamily="34" charset="0"/>
              <a:buChar char="•"/>
            </a:pPr>
            <a:r>
              <a:rPr lang="en-IE" sz="3600" dirty="0" err="1" smtClean="0"/>
              <a:t>Cluid</a:t>
            </a:r>
            <a:endParaRPr lang="en-IE" sz="3600" dirty="0" smtClean="0"/>
          </a:p>
          <a:p>
            <a:pPr>
              <a:buFont typeface="Arial" pitchFamily="34" charset="0"/>
              <a:buChar char="•"/>
            </a:pPr>
            <a:r>
              <a:rPr lang="en-IE" sz="3600" dirty="0" err="1" smtClean="0"/>
              <a:t>Oaklee</a:t>
            </a:r>
            <a:endParaRPr lang="en-IE" sz="3600" dirty="0" smtClean="0"/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Respond</a:t>
            </a:r>
          </a:p>
          <a:p>
            <a:pPr>
              <a:buFont typeface="Arial" pitchFamily="34" charset="0"/>
              <a:buChar char="•"/>
            </a:pPr>
            <a:r>
              <a:rPr lang="en-IE" sz="3600" dirty="0" smtClean="0"/>
              <a:t>Home for Life </a:t>
            </a:r>
          </a:p>
          <a:p>
            <a:endParaRPr lang="en-IE" sz="3600" dirty="0" smtClean="0"/>
          </a:p>
          <a:p>
            <a:pPr>
              <a:buFont typeface="Arial" pitchFamily="34" charset="0"/>
              <a:buChar char="•"/>
            </a:pPr>
            <a:endParaRPr lang="en-IE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16764000" cy="1338828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Projected Demand for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Residential Development</a:t>
            </a:r>
            <a:endParaRPr lang="en-IE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1866900"/>
            <a:ext cx="16002000" cy="7078861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RSES provides for target population increases by 2026 as follows:</a:t>
            </a:r>
          </a:p>
          <a:p>
            <a:pPr lvl="1">
              <a:buFont typeface="Wingdings" pitchFamily="2" charset="2"/>
              <a:buChar char="v"/>
            </a:pPr>
            <a:r>
              <a:rPr lang="en-US" sz="4000" dirty="0" smtClean="0"/>
              <a:t> County Kilkenny - projected to increase to c110,000 (or c11%); </a:t>
            </a:r>
          </a:p>
          <a:p>
            <a:pPr lvl="1">
              <a:buFont typeface="Wingdings" pitchFamily="2" charset="2"/>
              <a:buChar char="v"/>
            </a:pPr>
            <a:r>
              <a:rPr lang="en-US" sz="4000" dirty="0" smtClean="0"/>
              <a:t> Kilkenny City - projected to increase to c30,000 (or c12%).</a:t>
            </a:r>
          </a:p>
          <a:p>
            <a:pPr>
              <a:buFont typeface="Arial" pitchFamily="34" charset="0"/>
              <a:buChar char="•"/>
            </a:pP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CSO: Average Household Size in 2016 = 2.75 persons per Household, which equates to Projected Housing Demand of:</a:t>
            </a:r>
          </a:p>
          <a:p>
            <a:pPr lvl="1">
              <a:buFont typeface="Wingdings" pitchFamily="2" charset="2"/>
              <a:buChar char="v"/>
            </a:pPr>
            <a:r>
              <a:rPr lang="en-US" sz="4000" dirty="0" smtClean="0"/>
              <a:t> c400 new houses per annum required for County Kilkenny to meet projected population increases; with</a:t>
            </a:r>
          </a:p>
          <a:p>
            <a:pPr lvl="1">
              <a:buFont typeface="Wingdings" pitchFamily="2" charset="2"/>
              <a:buChar char="v"/>
            </a:pPr>
            <a:r>
              <a:rPr lang="en-US" sz="4000" dirty="0" smtClean="0"/>
              <a:t> c120 of these new houses per annum required in Kilkenny City.</a:t>
            </a:r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Assists owners to bring vacant properties back into use –Feb 17</a:t>
            </a:r>
          </a:p>
          <a:p>
            <a:r>
              <a:rPr lang="en-IE" dirty="0" smtClean="0"/>
              <a:t>RLS pays for repairs upfront in return for unit leased to LA/AHB for 10 years or more</a:t>
            </a:r>
          </a:p>
          <a:p>
            <a:r>
              <a:rPr lang="en-IE" dirty="0" smtClean="0"/>
              <a:t>Cost of repairs repaid by owner by offsetting cost against rent due (80%) to the owner</a:t>
            </a:r>
          </a:p>
          <a:p>
            <a:r>
              <a:rPr lang="en-IE" dirty="0" smtClean="0"/>
              <a:t>Property must be vacant &gt; 12mts</a:t>
            </a:r>
          </a:p>
          <a:p>
            <a:r>
              <a:rPr lang="en-IE" dirty="0" smtClean="0"/>
              <a:t>Must be a social housing demand in area</a:t>
            </a:r>
          </a:p>
          <a:p>
            <a:r>
              <a:rPr lang="en-IE" dirty="0" smtClean="0"/>
              <a:t>Minimum lease 5 years up to a max of 20yrs</a:t>
            </a:r>
          </a:p>
          <a:p>
            <a:r>
              <a:rPr lang="en-IE" dirty="0" smtClean="0"/>
              <a:t>Landlord is either LA/AHB –Max support €40k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IE" dirty="0" smtClean="0">
                <a:solidFill>
                  <a:srgbClr val="C00000"/>
                </a:solidFill>
              </a:rPr>
              <a:t>Repair and Leasing Scheme (RLS) </a:t>
            </a:r>
            <a:endParaRPr lang="en-IE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535400" y="8877300"/>
            <a:ext cx="2133600" cy="1282305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page</a:t>
            </a:r>
          </a:p>
          <a:p>
            <a:fld id="{37D409AB-2201-4E18-8A34-C31753AD9B06}" type="slidenum">
              <a:rPr lang="en-US" sz="2800" b="1" smtClean="0">
                <a:solidFill>
                  <a:schemeClr val="accent2">
                    <a:lumMod val="75000"/>
                  </a:schemeClr>
                </a:solidFill>
              </a:rPr>
              <a:pPr/>
              <a:t>20</a:t>
            </a:fld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IE" dirty="0"/>
          </a:p>
        </p:txBody>
      </p:sp>
      <p:pic>
        <p:nvPicPr>
          <p:cNvPr id="9" name="Picture 2" descr="Image result for rebuilding ireland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56768" y="5683560"/>
            <a:ext cx="1440160" cy="220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New Home Loan for first time borrowers</a:t>
            </a:r>
          </a:p>
          <a:p>
            <a:r>
              <a:rPr lang="en-IE" dirty="0" smtClean="0"/>
              <a:t>Operational 1</a:t>
            </a:r>
            <a:r>
              <a:rPr lang="en-IE" baseline="30000" dirty="0" smtClean="0"/>
              <a:t>st</a:t>
            </a:r>
            <a:r>
              <a:rPr lang="en-IE" dirty="0" smtClean="0"/>
              <a:t> February 2018</a:t>
            </a:r>
          </a:p>
          <a:p>
            <a:r>
              <a:rPr lang="en-IE" dirty="0" smtClean="0"/>
              <a:t>Borrow up to 90% of market value </a:t>
            </a:r>
          </a:p>
          <a:p>
            <a:r>
              <a:rPr lang="en-IE" dirty="0" smtClean="0"/>
              <a:t>Deposit 10% - was 3%</a:t>
            </a:r>
          </a:p>
          <a:p>
            <a:r>
              <a:rPr lang="en-IE" dirty="0" smtClean="0"/>
              <a:t>Max Market property value €250k–was €200k</a:t>
            </a:r>
          </a:p>
          <a:p>
            <a:pPr lvl="1"/>
            <a:r>
              <a:rPr lang="en-IE" dirty="0" smtClean="0"/>
              <a:t>2% fixed for up to 25 years</a:t>
            </a:r>
          </a:p>
          <a:p>
            <a:pPr lvl="1"/>
            <a:r>
              <a:rPr lang="en-IE" dirty="0" smtClean="0"/>
              <a:t>2.25% fixed for up to 30 years</a:t>
            </a:r>
          </a:p>
          <a:p>
            <a:pPr lvl="1"/>
            <a:r>
              <a:rPr lang="en-IE" dirty="0" smtClean="0"/>
              <a:t>2.30% variable for up to 30 years</a:t>
            </a:r>
          </a:p>
          <a:p>
            <a:r>
              <a:rPr lang="en-IE" dirty="0" smtClean="0"/>
              <a:t>16 Loans Approved in 2018 - €1.8ml </a:t>
            </a:r>
          </a:p>
          <a:p>
            <a:r>
              <a:rPr lang="en-IE" dirty="0" smtClean="0"/>
              <a:t>21 Loans Paid out in 2018 to date - €2.3ml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IE" dirty="0" smtClean="0">
                <a:solidFill>
                  <a:srgbClr val="C00000"/>
                </a:solidFill>
              </a:rPr>
              <a:t>Rebuilding Ireland Home Loan</a:t>
            </a:r>
            <a:endParaRPr lang="en-IE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840200" y="9258300"/>
            <a:ext cx="1185864" cy="901305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page</a:t>
            </a:r>
          </a:p>
          <a:p>
            <a:fld id="{37D409AB-2201-4E18-8A34-C31753AD9B06}" type="slidenum">
              <a:rPr lang="en-US" sz="2800" b="1" smtClean="0">
                <a:solidFill>
                  <a:schemeClr val="accent2">
                    <a:lumMod val="75000"/>
                  </a:schemeClr>
                </a:solidFill>
              </a:rPr>
              <a:pPr/>
              <a:t>21</a:t>
            </a:fld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IE" dirty="0"/>
          </a:p>
        </p:txBody>
      </p:sp>
      <p:pic>
        <p:nvPicPr>
          <p:cNvPr id="5" name="Picture 2" descr="Image result for rebuilding ireland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68736" y="3199284"/>
            <a:ext cx="1440160" cy="1404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52500"/>
            <a:ext cx="16687800" cy="8991599"/>
          </a:xfrm>
        </p:spPr>
        <p:txBody>
          <a:bodyPr>
            <a:normAutofit/>
          </a:bodyPr>
          <a:lstStyle/>
          <a:p>
            <a:pPr>
              <a:buNone/>
            </a:pPr>
            <a:endParaRPr lang="en-IE" sz="5400" b="1" dirty="0" smtClean="0"/>
          </a:p>
          <a:p>
            <a:pPr marL="1371600" indent="-1371600">
              <a:buNone/>
            </a:pPr>
            <a:r>
              <a:rPr lang="en-IE" sz="4400" b="1" dirty="0" smtClean="0"/>
              <a:t>1. Vacant Homes Officer Appointed March 2018</a:t>
            </a:r>
          </a:p>
          <a:p>
            <a:pPr lvl="1">
              <a:buFont typeface="Wingdings" pitchFamily="2" charset="2"/>
              <a:buChar char="Ø"/>
            </a:pPr>
            <a:r>
              <a:rPr lang="en-IE" sz="3400" dirty="0" smtClean="0"/>
              <a:t>Initial vacancy assessment desktop exercise</a:t>
            </a:r>
          </a:p>
          <a:p>
            <a:pPr lvl="1">
              <a:buNone/>
            </a:pPr>
            <a:endParaRPr lang="en-IE" sz="3400" dirty="0" smtClean="0"/>
          </a:p>
          <a:p>
            <a:pPr lvl="1">
              <a:buFont typeface="Wingdings" pitchFamily="2" charset="2"/>
              <a:buChar char="Ø"/>
            </a:pPr>
            <a:r>
              <a:rPr lang="en-IE" sz="3400" dirty="0" smtClean="0"/>
              <a:t>Discrepancies/inaccuracies in available data on vacant units</a:t>
            </a:r>
          </a:p>
          <a:p>
            <a:pPr lvl="1">
              <a:buNone/>
            </a:pPr>
            <a:endParaRPr lang="en-IE" sz="3400" dirty="0" smtClean="0"/>
          </a:p>
          <a:p>
            <a:pPr lvl="1">
              <a:buFont typeface="Wingdings" pitchFamily="2" charset="2"/>
              <a:buChar char="Ø"/>
            </a:pPr>
            <a:r>
              <a:rPr lang="en-IE" sz="3400" dirty="0" smtClean="0"/>
              <a:t>Visual inspections necessary to cross-check reality on the ground</a:t>
            </a:r>
          </a:p>
          <a:p>
            <a:pPr lvl="1">
              <a:buNone/>
            </a:pPr>
            <a:endParaRPr lang="en-IE" sz="3400" b="1" dirty="0" smtClean="0"/>
          </a:p>
          <a:p>
            <a:pPr marL="1371600" indent="-1371600">
              <a:buNone/>
            </a:pPr>
            <a:r>
              <a:rPr lang="en-IE" sz="4400" b="1" dirty="0" smtClean="0"/>
              <a:t>2. Initial Visual Inspection April- August</a:t>
            </a:r>
          </a:p>
          <a:p>
            <a:pPr lvl="1">
              <a:buFont typeface="Wingdings" pitchFamily="2" charset="2"/>
              <a:buChar char="Ø"/>
            </a:pPr>
            <a:r>
              <a:rPr lang="en-IE" sz="3400" dirty="0" smtClean="0"/>
              <a:t>150 properties inspected in City &amp; County</a:t>
            </a:r>
          </a:p>
          <a:p>
            <a:pPr lvl="1">
              <a:buNone/>
            </a:pPr>
            <a:endParaRPr lang="en-IE" sz="3400" dirty="0" smtClean="0"/>
          </a:p>
          <a:p>
            <a:pPr lvl="1">
              <a:buFont typeface="Wingdings" pitchFamily="2" charset="2"/>
              <a:buChar char="Ø"/>
            </a:pPr>
            <a:r>
              <a:rPr lang="en-IE" sz="3400" dirty="0" smtClean="0"/>
              <a:t>75 recorded as potentially vacant</a:t>
            </a:r>
          </a:p>
          <a:p>
            <a:pPr>
              <a:buFont typeface="Wingdings" pitchFamily="2" charset="2"/>
              <a:buChar char="Ø"/>
            </a:pPr>
            <a:endParaRPr lang="en-IE" sz="4600" b="1" dirty="0" smtClean="0"/>
          </a:p>
          <a:p>
            <a:pPr>
              <a:buFont typeface="Wingdings" pitchFamily="2" charset="2"/>
              <a:buChar char="Ø"/>
            </a:pPr>
            <a:endParaRPr lang="en-IE" sz="4600" b="1" dirty="0" smtClean="0"/>
          </a:p>
          <a:p>
            <a:pPr>
              <a:buNone/>
            </a:pPr>
            <a:endParaRPr lang="en-IE" sz="5400" dirty="0" smtClean="0"/>
          </a:p>
          <a:p>
            <a:pPr>
              <a:buNone/>
            </a:pPr>
            <a:endParaRPr lang="en-IE" sz="5400" dirty="0" smtClean="0"/>
          </a:p>
          <a:p>
            <a:pPr>
              <a:buNone/>
            </a:pPr>
            <a:endParaRPr lang="en-IE" sz="5000" dirty="0" smtClean="0"/>
          </a:p>
          <a:p>
            <a:pPr>
              <a:buNone/>
            </a:pPr>
            <a:endParaRPr lang="en-IE" sz="5000" dirty="0" smtClean="0"/>
          </a:p>
          <a:p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6764000" y="9029700"/>
            <a:ext cx="1262064" cy="1129905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page</a:t>
            </a:r>
          </a:p>
          <a:p>
            <a:fld id="{37D409AB-2201-4E18-8A34-C31753AD9B06}" type="slidenum">
              <a:rPr lang="en-US" sz="2800" b="1" smtClean="0">
                <a:solidFill>
                  <a:schemeClr val="accent2">
                    <a:lumMod val="75000"/>
                  </a:schemeClr>
                </a:solidFill>
              </a:rPr>
              <a:pPr/>
              <a:t>22</a:t>
            </a:fld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073943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IE" dirty="0" smtClean="0">
                <a:solidFill>
                  <a:srgbClr val="C00000"/>
                </a:solidFill>
              </a:rPr>
              <a:t>Vacant Homes Action Plan Progress(1)   </a:t>
            </a:r>
            <a:endParaRPr lang="en-IE" dirty="0">
              <a:solidFill>
                <a:srgbClr val="C00000"/>
              </a:solidFill>
            </a:endParaRPr>
          </a:p>
        </p:txBody>
      </p:sp>
      <p:pic>
        <p:nvPicPr>
          <p:cNvPr id="6" name="Picture 2" descr="Image result for rebuilding ireland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68600" y="5905500"/>
            <a:ext cx="1440160" cy="1562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09701"/>
            <a:ext cx="16459200" cy="7601238"/>
          </a:xfrm>
        </p:spPr>
        <p:txBody>
          <a:bodyPr>
            <a:noAutofit/>
          </a:bodyPr>
          <a:lstStyle/>
          <a:p>
            <a:pPr marL="1371600" indent="-1371600">
              <a:buNone/>
            </a:pPr>
            <a:r>
              <a:rPr lang="en-IE" sz="4400" b="1" dirty="0" smtClean="0"/>
              <a:t>3. Post 1st Visual Inspection Process</a:t>
            </a:r>
          </a:p>
          <a:p>
            <a:pPr marL="1371600" indent="-1371600">
              <a:buNone/>
            </a:pPr>
            <a:endParaRPr lang="en-IE" sz="4400" dirty="0" smtClean="0"/>
          </a:p>
          <a:p>
            <a:pPr lvl="1">
              <a:buFont typeface="Wingdings" pitchFamily="2" charset="2"/>
              <a:buChar char="Ø"/>
            </a:pPr>
            <a:r>
              <a:rPr lang="en-IE" sz="3400" dirty="0" smtClean="0"/>
              <a:t>Identification of registered owners a challenge.</a:t>
            </a:r>
          </a:p>
          <a:p>
            <a:pPr lvl="1">
              <a:buFont typeface="Wingdings" pitchFamily="2" charset="2"/>
              <a:buChar char="Ø"/>
            </a:pPr>
            <a:endParaRPr lang="en-IE" sz="3400" dirty="0" smtClean="0"/>
          </a:p>
          <a:p>
            <a:pPr lvl="1">
              <a:buFont typeface="Wingdings" pitchFamily="2" charset="2"/>
              <a:buChar char="Ø"/>
            </a:pPr>
            <a:r>
              <a:rPr lang="en-IE" sz="3400" dirty="0" smtClean="0"/>
              <a:t>Establishing clear title is an issue on many </a:t>
            </a:r>
          </a:p>
          <a:p>
            <a:pPr lvl="1">
              <a:buFont typeface="Wingdings" pitchFamily="2" charset="2"/>
              <a:buChar char="Ø"/>
            </a:pPr>
            <a:endParaRPr lang="en-IE" sz="3400" dirty="0" smtClean="0"/>
          </a:p>
          <a:p>
            <a:pPr lvl="1">
              <a:buFont typeface="Wingdings" pitchFamily="2" charset="2"/>
              <a:buChar char="Ø"/>
            </a:pPr>
            <a:r>
              <a:rPr lang="en-IE" sz="3400" dirty="0" smtClean="0"/>
              <a:t>Proportion confirmed not vacant or now for sale during this process</a:t>
            </a:r>
          </a:p>
          <a:p>
            <a:pPr lvl="1">
              <a:buFont typeface="Wingdings" pitchFamily="2" charset="2"/>
              <a:buChar char="Ø"/>
            </a:pPr>
            <a:endParaRPr lang="en-IE" sz="3400" dirty="0" smtClean="0"/>
          </a:p>
          <a:p>
            <a:pPr lvl="1">
              <a:buFont typeface="Wingdings" pitchFamily="2" charset="2"/>
              <a:buChar char="Ø"/>
            </a:pPr>
            <a:r>
              <a:rPr lang="en-IE" sz="3400" dirty="0" smtClean="0"/>
              <a:t>Complex reasons for vacancy e.g. family issues or repossession order</a:t>
            </a:r>
          </a:p>
          <a:p>
            <a:pPr lvl="1">
              <a:buFont typeface="Wingdings" pitchFamily="2" charset="2"/>
              <a:buChar char="Ø"/>
            </a:pPr>
            <a:endParaRPr lang="en-IE" sz="3400" dirty="0" smtClean="0"/>
          </a:p>
          <a:p>
            <a:pPr lvl="1">
              <a:buFont typeface="Wingdings" pitchFamily="2" charset="2"/>
              <a:buChar char="Ø"/>
            </a:pPr>
            <a:r>
              <a:rPr lang="en-IE" sz="3400" dirty="0" smtClean="0"/>
              <a:t>Many older properties in very poor condition/poor potential</a:t>
            </a:r>
          </a:p>
          <a:p>
            <a:pPr lvl="1">
              <a:buNone/>
            </a:pPr>
            <a:endParaRPr lang="en-IE" sz="3400" dirty="0" smtClean="0"/>
          </a:p>
          <a:p>
            <a:pPr lvl="1">
              <a:buFont typeface="Wingdings" pitchFamily="2" charset="2"/>
              <a:buChar char="Ø"/>
            </a:pPr>
            <a:r>
              <a:rPr lang="en-IE" sz="3400" dirty="0" smtClean="0"/>
              <a:t>A number recommended for addition to Derelict Sites Register</a:t>
            </a:r>
          </a:p>
          <a:p>
            <a:pPr>
              <a:buNone/>
            </a:pPr>
            <a:endParaRPr lang="en-IE" sz="4000" b="1" u="sng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411957"/>
            <a:ext cx="16306800" cy="997743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IE" dirty="0" smtClean="0">
                <a:solidFill>
                  <a:srgbClr val="C00000"/>
                </a:solidFill>
              </a:rPr>
              <a:t>Vacant Homes Action Plan (2)</a:t>
            </a:r>
            <a:endParaRPr lang="en-IE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916400" y="9182100"/>
            <a:ext cx="1371600" cy="977505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page</a:t>
            </a:r>
          </a:p>
          <a:p>
            <a:fld id="{37D409AB-2201-4E18-8A34-C31753AD9B06}" type="slidenum">
              <a:rPr lang="en-US" sz="2800" b="1" smtClean="0">
                <a:solidFill>
                  <a:schemeClr val="accent2">
                    <a:lumMod val="75000"/>
                  </a:schemeClr>
                </a:solidFill>
              </a:rPr>
              <a:pPr/>
              <a:t>23</a:t>
            </a:fld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2" descr="Image result for rebuilding ireland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25400" y="2857500"/>
            <a:ext cx="1065484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E" sz="5700" dirty="0" smtClean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6764000" y="9105900"/>
            <a:ext cx="1676400" cy="1053705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page</a:t>
            </a:r>
          </a:p>
          <a:p>
            <a:fld id="{37D409AB-2201-4E18-8A34-C31753AD9B06}" type="slidenum">
              <a:rPr lang="en-US" sz="2800" b="1" smtClean="0">
                <a:solidFill>
                  <a:schemeClr val="accent2">
                    <a:lumMod val="75000"/>
                  </a:schemeClr>
                </a:solidFill>
              </a:rPr>
              <a:pPr/>
              <a:t>24</a:t>
            </a:fld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I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19100"/>
            <a:ext cx="16459200" cy="997743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IE" dirty="0" smtClean="0">
                <a:solidFill>
                  <a:srgbClr val="C00000"/>
                </a:solidFill>
              </a:rPr>
              <a:t>Vacant Homes Action Plan (3) </a:t>
            </a:r>
            <a:endParaRPr lang="en-IE" dirty="0">
              <a:solidFill>
                <a:srgbClr val="C00000"/>
              </a:solidFill>
            </a:endParaRPr>
          </a:p>
        </p:txBody>
      </p:sp>
      <p:pic>
        <p:nvPicPr>
          <p:cNvPr id="5" name="Picture 2" descr="Image result for rebuilding ireland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1400" y="3771900"/>
            <a:ext cx="1440160" cy="1752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1485900"/>
            <a:ext cx="16383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indent="-1371600"/>
            <a:r>
              <a:rPr lang="en-IE" sz="4400" b="1" dirty="0" smtClean="0"/>
              <a:t>4. Engagement with property owners- </a:t>
            </a:r>
            <a:r>
              <a:rPr lang="en-IE" sz="4000" b="1" dirty="0" smtClean="0"/>
              <a:t>40 contacted</a:t>
            </a:r>
          </a:p>
          <a:p>
            <a:pPr marL="2057400" lvl="1" indent="-1371600"/>
            <a:r>
              <a:rPr lang="en-IE" sz="3200" dirty="0" smtClean="0"/>
              <a:t>a. Repair &amp; Lease Scheme: Engagement with 27 to date 2018</a:t>
            </a:r>
          </a:p>
          <a:p>
            <a:pPr marL="2057400" lvl="1" indent="-1371600"/>
            <a:r>
              <a:rPr lang="en-IE" sz="3200" dirty="0" smtClean="0"/>
              <a:t>b. Buy &amp; Renew Scheme: 8 cases including potential small AHB project</a:t>
            </a:r>
          </a:p>
          <a:p>
            <a:pPr marL="2057400" lvl="1" indent="-1371600"/>
            <a:r>
              <a:rPr lang="en-IE" sz="3200" dirty="0" smtClean="0"/>
              <a:t>c. Urban/Rural Regeneration schemes: </a:t>
            </a:r>
          </a:p>
          <a:p>
            <a:pPr marL="1371600" indent="-1371600"/>
            <a:r>
              <a:rPr lang="en-IE" sz="3200" dirty="0" smtClean="0"/>
              <a:t>	-Preliminary proposals for Upper Patrick St., Kilkenny, </a:t>
            </a:r>
          </a:p>
          <a:p>
            <a:pPr marL="1371600" indent="-1371600"/>
            <a:r>
              <a:rPr lang="en-IE" sz="3200" dirty="0" smtClean="0"/>
              <a:t>	-Maudlin St., Thomastown, </a:t>
            </a:r>
          </a:p>
          <a:p>
            <a:pPr marL="1371600" indent="-1371600"/>
            <a:r>
              <a:rPr lang="en-IE" sz="3200" dirty="0" smtClean="0"/>
              <a:t>	-Bridge St., </a:t>
            </a:r>
            <a:r>
              <a:rPr lang="en-IE" sz="3200" dirty="0" err="1" smtClean="0"/>
              <a:t>Callan</a:t>
            </a:r>
            <a:endParaRPr lang="en-IE" sz="3200" dirty="0" smtClean="0"/>
          </a:p>
          <a:p>
            <a:pPr marL="1371600" indent="-1371600"/>
            <a:endParaRPr lang="en-IE" sz="3200" dirty="0" smtClean="0"/>
          </a:p>
          <a:p>
            <a:pPr marL="1371600" indent="-1371600"/>
            <a:r>
              <a:rPr lang="en-IE" sz="4400" b="1" dirty="0" smtClean="0"/>
              <a:t>5. Preparation site specific resolution plans underway</a:t>
            </a:r>
          </a:p>
          <a:p>
            <a:pPr marL="2057400" lvl="1" indent="-1371600"/>
            <a:r>
              <a:rPr lang="en-IE" sz="3200" dirty="0" smtClean="0"/>
              <a:t>a</a:t>
            </a:r>
            <a:r>
              <a:rPr lang="en-IE" sz="4000" dirty="0" smtClean="0"/>
              <a:t>. </a:t>
            </a:r>
            <a:r>
              <a:rPr lang="en-IE" sz="3200" dirty="0" smtClean="0"/>
              <a:t>CPO procedures - under consideration for problem properties/establish title</a:t>
            </a:r>
          </a:p>
          <a:p>
            <a:pPr marL="2057400" lvl="1" indent="-1371600"/>
            <a:r>
              <a:rPr lang="en-IE" sz="3200" dirty="0" smtClean="0"/>
              <a:t>b. Buy &amp; Renew - 3 cases underway </a:t>
            </a:r>
          </a:p>
          <a:p>
            <a:pPr marL="2057400" lvl="1" indent="-1371600"/>
            <a:r>
              <a:rPr lang="en-IE" sz="3200" dirty="0" smtClean="0"/>
              <a:t>c. Regeneration projects longer term</a:t>
            </a:r>
          </a:p>
          <a:p>
            <a:pPr marL="1371600" indent="-1371600">
              <a:buFont typeface="Wingdings" pitchFamily="2" charset="2"/>
              <a:buChar char="Ø"/>
            </a:pPr>
            <a:endParaRPr lang="en-IE" sz="4000" b="1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81700" y="4589502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thank you.</a:t>
            </a:r>
            <a:endParaRPr lang="ru-RU" sz="6600" b="1" dirty="0">
              <a:solidFill>
                <a:schemeClr val="accent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6156325" y="4457700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7"/>
          <p:cNvGrpSpPr/>
          <p:nvPr/>
        </p:nvGrpSpPr>
        <p:grpSpPr>
          <a:xfrm rot="10800000">
            <a:off x="11445875" y="5143500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0287000" y="36957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000" dirty="0">
              <a:solidFill>
                <a:schemeClr val="tx2"/>
              </a:solidFill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0" y="45720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0" y="2219325"/>
            <a:ext cx="1828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0" y="2676525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I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008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16764000" cy="1338828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Commencement Notices Issued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for Residential Development</a:t>
            </a:r>
            <a:endParaRPr lang="en-IE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dirty="0" smtClean="0"/>
              <a:t>page</a:t>
            </a:r>
          </a:p>
          <a:p>
            <a:pPr algn="l"/>
            <a:r>
              <a:rPr lang="en-US" dirty="0" smtClean="0"/>
              <a:t>0</a:t>
            </a:r>
            <a:fld id="{37D409AB-2201-4E18-8A34-C31753AD9B06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866900"/>
            <a:ext cx="16002000" cy="8987076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Commencement Notices Issued in Co Kilkenny in last 3 years:</a:t>
            </a:r>
          </a:p>
          <a:p>
            <a:r>
              <a:rPr lang="en-US" sz="4000" dirty="0" smtClean="0"/>
              <a:t> Year		Number 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2015: 	   220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2016: 	   262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2017: 	   303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2018 (YTD):  232* </a:t>
            </a:r>
          </a:p>
          <a:p>
            <a:r>
              <a:rPr lang="en-US" sz="2000" dirty="0" smtClean="0"/>
              <a:t>*projected 348 for the year, which represents</a:t>
            </a:r>
          </a:p>
          <a:p>
            <a:r>
              <a:rPr lang="en-US" sz="2000" dirty="0" smtClean="0"/>
              <a:t>an increase of 58% in number of commencement </a:t>
            </a:r>
          </a:p>
          <a:p>
            <a:r>
              <a:rPr lang="en-US" sz="2000" dirty="0" smtClean="0"/>
              <a:t>notices 2015 - 2018.</a:t>
            </a:r>
            <a:endParaRPr lang="en-US" sz="4000" dirty="0" smtClean="0"/>
          </a:p>
          <a:p>
            <a:pPr lvl="2"/>
            <a:endParaRPr lang="en-IE" sz="4000" dirty="0" smtClean="0"/>
          </a:p>
          <a:p>
            <a:pPr lvl="1">
              <a:buFont typeface="Wingdings" pitchFamily="2" charset="2"/>
              <a:buChar char="v"/>
            </a:pPr>
            <a:endParaRPr lang="en-IE" sz="3600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314700"/>
            <a:ext cx="9829800" cy="63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10668000" cy="1338828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Planning Permissions for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for Residential Development</a:t>
            </a:r>
            <a:endParaRPr lang="en-IE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6916400" y="9105900"/>
            <a:ext cx="1733550" cy="920892"/>
          </a:xfrm>
        </p:spPr>
        <p:txBody>
          <a:bodyPr/>
          <a:lstStyle/>
          <a:p>
            <a:pPr algn="l"/>
            <a:r>
              <a:rPr lang="en-US" dirty="0" smtClean="0"/>
              <a:t>page</a:t>
            </a:r>
          </a:p>
          <a:p>
            <a:pPr algn="l"/>
            <a:r>
              <a:rPr lang="en-US" dirty="0" smtClean="0"/>
              <a:t>0</a:t>
            </a:r>
            <a:fld id="{37D409AB-2201-4E18-8A34-C31753AD9B06}" type="slidenum">
              <a:rPr lang="en-US" smtClean="0"/>
              <a:pPr algn="l"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866900"/>
            <a:ext cx="16002000" cy="6663363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endParaRPr lang="en-IE" sz="4000" dirty="0" smtClean="0"/>
          </a:p>
          <a:p>
            <a:pPr>
              <a:buFont typeface="Arial" pitchFamily="34" charset="0"/>
              <a:buChar char="•"/>
            </a:pPr>
            <a:r>
              <a:rPr lang="en-IE" sz="4000" dirty="0" smtClean="0"/>
              <a:t> There are 34 planning permissions </a:t>
            </a:r>
            <a:r>
              <a:rPr lang="en-IE" sz="4000" b="1" u="sng" dirty="0" smtClean="0"/>
              <a:t>in situ </a:t>
            </a:r>
            <a:r>
              <a:rPr lang="en-IE" sz="4000" dirty="0" smtClean="0"/>
              <a:t>for new multi-unit residential build developments currently in place in County Kilkenny accounting for almost 1,100 homes: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v"/>
            </a:pPr>
            <a:r>
              <a:rPr lang="en-IE" sz="4000" dirty="0" smtClean="0"/>
              <a:t> 830 of these permitted units are located in Kilkenny City; and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v"/>
            </a:pPr>
            <a:r>
              <a:rPr lang="en-IE" sz="4000" dirty="0" smtClean="0"/>
              <a:t> 211 are located throughout the rest of the county.</a:t>
            </a:r>
          </a:p>
          <a:p>
            <a:pPr>
              <a:buFont typeface="Arial" pitchFamily="34" charset="0"/>
              <a:buChar char="•"/>
            </a:pPr>
            <a:r>
              <a:rPr lang="en-IE" sz="4000" dirty="0" smtClean="0"/>
              <a:t> There are a further 11 planning applications for multi-unit residential build developments currently </a:t>
            </a:r>
            <a:r>
              <a:rPr lang="en-IE" sz="4000" b="1" u="sng" dirty="0" smtClean="0"/>
              <a:t>under consideration</a:t>
            </a:r>
            <a:r>
              <a:rPr lang="en-IE" sz="4000" dirty="0" smtClean="0"/>
              <a:t>, accounting for a further 280 houses.</a:t>
            </a:r>
          </a:p>
          <a:p>
            <a:pPr lvl="1"/>
            <a:endParaRPr lang="en-IE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IE" sz="16000" dirty="0" smtClean="0"/>
              <a:t>LIHAF was introduced under Re-building Ireland Programme in an effort to address infrastructural deficit impeding housing delivery</a:t>
            </a:r>
          </a:p>
          <a:p>
            <a:r>
              <a:rPr lang="en-IE" sz="16000" dirty="0" smtClean="0"/>
              <a:t>Call for proposals issued by the Department in September 2016</a:t>
            </a:r>
          </a:p>
          <a:p>
            <a:r>
              <a:rPr lang="en-IE" sz="16000" dirty="0" smtClean="0"/>
              <a:t>Kilkenny had two successful applications for road infrastructure in the Western Environs, Kilkenny City and amenity provision in </a:t>
            </a:r>
            <a:r>
              <a:rPr lang="en-IE" sz="16000" dirty="0" err="1" smtClean="0"/>
              <a:t>Ferrybank</a:t>
            </a:r>
            <a:endParaRPr lang="en-IE" sz="16000" dirty="0" smtClean="0"/>
          </a:p>
          <a:p>
            <a:r>
              <a:rPr lang="en-IE" sz="16000" dirty="0" smtClean="0"/>
              <a:t>Grant of 75% of construction cost for Western Environs – </a:t>
            </a:r>
          </a:p>
          <a:p>
            <a:pPr lvl="1"/>
            <a:r>
              <a:rPr lang="en-IE" sz="15400" dirty="0" smtClean="0"/>
              <a:t>€5.070m for connecting road from the </a:t>
            </a:r>
            <a:r>
              <a:rPr lang="en-IE" sz="15400" dirty="0" err="1" smtClean="0"/>
              <a:t>Callan</a:t>
            </a:r>
            <a:r>
              <a:rPr lang="en-IE" sz="15400" dirty="0" smtClean="0"/>
              <a:t> Road to the Circ Rd</a:t>
            </a:r>
          </a:p>
          <a:p>
            <a:pPr lvl="1"/>
            <a:r>
              <a:rPr lang="en-IE" sz="15400" dirty="0" smtClean="0"/>
              <a:t> and re-alignment of the Circular and </a:t>
            </a:r>
            <a:r>
              <a:rPr lang="en-IE" sz="15400" dirty="0" err="1" smtClean="0"/>
              <a:t>Kilmanagh</a:t>
            </a:r>
            <a:r>
              <a:rPr lang="en-IE" sz="15400" dirty="0" smtClean="0"/>
              <a:t> Roads</a:t>
            </a:r>
          </a:p>
          <a:p>
            <a:r>
              <a:rPr lang="en-IE" sz="16000" dirty="0" smtClean="0"/>
              <a:t>CPO in place and detailed design nearing completion</a:t>
            </a:r>
          </a:p>
          <a:p>
            <a:r>
              <a:rPr lang="en-IE" sz="16000" dirty="0" smtClean="0"/>
              <a:t>It is expected that road construction will commence Q4 2018</a:t>
            </a:r>
          </a:p>
          <a:p>
            <a:r>
              <a:rPr lang="en-IE" sz="16000" dirty="0" smtClean="0"/>
              <a:t>It is envisaged that housing and school will commence simultaneously </a:t>
            </a:r>
          </a:p>
          <a:p>
            <a:r>
              <a:rPr lang="en-IE" sz="16000" dirty="0" smtClean="0"/>
              <a:t>Affordable Housing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IE" dirty="0" smtClean="0">
                <a:solidFill>
                  <a:srgbClr val="C00000"/>
                </a:solidFill>
              </a:rPr>
              <a:t>Local Infrastructure Housing Activation Fund (LIHAF)</a:t>
            </a:r>
            <a:endParaRPr lang="en-IE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459200" y="9182100"/>
            <a:ext cx="1524000" cy="876300"/>
          </a:xfrm>
        </p:spPr>
        <p:txBody>
          <a:bodyPr/>
          <a:lstStyle/>
          <a:p>
            <a:r>
              <a:rPr lang="en-IE" sz="2800" b="1" dirty="0" smtClean="0">
                <a:solidFill>
                  <a:schemeClr val="accent2">
                    <a:lumMod val="75000"/>
                  </a:schemeClr>
                </a:solidFill>
              </a:rPr>
              <a:t>Page</a:t>
            </a:r>
          </a:p>
          <a:p>
            <a:r>
              <a:rPr lang="en-IE" sz="2800" b="1" dirty="0" smtClean="0">
                <a:solidFill>
                  <a:schemeClr val="accent2">
                    <a:lumMod val="75000"/>
                  </a:schemeClr>
                </a:solidFill>
              </a:rPr>
              <a:t> 5</a:t>
            </a:r>
            <a:endParaRPr lang="en-I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2" descr="Image result for rebuilding ireland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58600" y="8496300"/>
            <a:ext cx="1353516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lIns="163284" tIns="81642" rIns="163284" bIns="81642"/>
          <a:lstStyle/>
          <a:p>
            <a:fld id="{BC584F13-202F-4736-A185-1846F6B19D5D}" type="slidenum">
              <a:rPr lang="en-IE" smtClean="0"/>
              <a:pPr/>
              <a:t>6</a:t>
            </a:fld>
            <a:endParaRPr lang="en-IE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23900"/>
            <a:ext cx="167640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0"/>
            <a:ext cx="14820900" cy="10881440"/>
          </a:xfrm>
        </p:spPr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Rebuilding Ireland – An Action Plan for Housing and Homelessness 2016 – 2021</a:t>
            </a:r>
            <a:r>
              <a:rPr lang="en-IE" dirty="0" smtClean="0"/>
              <a:t>	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sz="4400" u="sng" dirty="0" smtClean="0"/>
              <a:t>Pillar 2 -  Accelerate Social Housing</a:t>
            </a:r>
            <a:r>
              <a:rPr lang="en-IE" sz="4400" dirty="0" smtClean="0"/>
              <a:t/>
            </a:r>
            <a:br>
              <a:rPr lang="en-IE" sz="4400" dirty="0" smtClean="0"/>
            </a:br>
            <a:r>
              <a:rPr lang="en-IE" sz="4400" dirty="0" smtClean="0"/>
              <a:t/>
            </a:r>
            <a:br>
              <a:rPr lang="en-IE" sz="4400" dirty="0" smtClean="0"/>
            </a:br>
            <a:r>
              <a:rPr lang="en-IE" sz="4400" b="0" dirty="0" smtClean="0"/>
              <a:t>Replaces Housing Strategy 2015-2017</a:t>
            </a:r>
            <a:r>
              <a:rPr lang="en-IE" sz="4400" dirty="0" smtClean="0"/>
              <a:t/>
            </a:r>
            <a:br>
              <a:rPr lang="en-IE" sz="4400" dirty="0" smtClean="0"/>
            </a:br>
            <a:r>
              <a:rPr lang="en-IE" sz="4400" dirty="0" smtClean="0"/>
              <a:t/>
            </a:r>
            <a:br>
              <a:rPr lang="en-IE" sz="4400" dirty="0" smtClean="0"/>
            </a:br>
            <a:r>
              <a:rPr lang="en-IE" sz="4400" dirty="0" smtClean="0"/>
              <a:t>50,000 homes nationally by 2021 </a:t>
            </a:r>
            <a:br>
              <a:rPr lang="en-IE" sz="4400" dirty="0" smtClean="0"/>
            </a:br>
            <a:r>
              <a:rPr lang="en-IE" sz="4400" dirty="0" smtClean="0"/>
              <a:t/>
            </a:r>
            <a:br>
              <a:rPr lang="en-IE" sz="4400" dirty="0" smtClean="0"/>
            </a:br>
            <a:r>
              <a:rPr lang="en-IE" sz="4400" b="0" dirty="0" smtClean="0"/>
              <a:t>Dept Target KCC 2018/2021 = 599 </a:t>
            </a:r>
            <a:br>
              <a:rPr lang="en-IE" sz="4400" b="0" dirty="0" smtClean="0"/>
            </a:br>
            <a:r>
              <a:rPr lang="en-IE" sz="4400" b="0" dirty="0" smtClean="0"/>
              <a:t/>
            </a:r>
            <a:br>
              <a:rPr lang="en-IE" sz="4400" b="0" dirty="0" smtClean="0"/>
            </a:br>
            <a:r>
              <a:rPr lang="en-IE" sz="4400" b="0" dirty="0" smtClean="0"/>
              <a:t>2018 Target for Kilkenny = 133 </a:t>
            </a:r>
            <a:r>
              <a:rPr lang="en-IE" sz="4400" dirty="0" smtClean="0"/>
              <a:t/>
            </a:r>
            <a:br>
              <a:rPr lang="en-IE" sz="4400" dirty="0" smtClean="0"/>
            </a:br>
            <a:r>
              <a:rPr lang="en-IE" sz="4400" dirty="0" smtClean="0"/>
              <a:t/>
            </a:r>
            <a:br>
              <a:rPr lang="en-IE" sz="4400" dirty="0" smtClean="0"/>
            </a:br>
            <a:r>
              <a:rPr lang="en-IE" sz="4400" dirty="0" smtClean="0"/>
              <a:t/>
            </a:r>
            <a:br>
              <a:rPr lang="en-IE" sz="4400" dirty="0" smtClean="0"/>
            </a:br>
            <a:r>
              <a:rPr lang="en-IE" sz="4400" dirty="0" smtClean="0"/>
              <a:t/>
            </a:r>
            <a:br>
              <a:rPr lang="en-IE" sz="4400" dirty="0" smtClean="0"/>
            </a:br>
            <a:r>
              <a:rPr lang="en-IE" sz="4400" b="0" dirty="0" smtClean="0"/>
              <a:t/>
            </a:r>
            <a:br>
              <a:rPr lang="en-IE" sz="4400" b="0" dirty="0" smtClean="0"/>
            </a:br>
            <a:r>
              <a:rPr lang="en-IE" sz="3600" b="0" dirty="0" smtClean="0"/>
              <a:t/>
            </a:r>
            <a:br>
              <a:rPr lang="en-IE" sz="3600" b="0" dirty="0" smtClean="0"/>
            </a:br>
            <a:r>
              <a:rPr lang="en-IE" sz="3600" b="0" dirty="0" smtClean="0"/>
              <a:t>	</a:t>
            </a:r>
            <a:endParaRPr lang="en-IE" sz="36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375" t="15625" r="51757" b="10417"/>
          <a:stretch>
            <a:fillRect/>
          </a:stretch>
        </p:blipFill>
        <p:spPr bwMode="auto">
          <a:xfrm>
            <a:off x="10972800" y="2247900"/>
            <a:ext cx="4495800" cy="625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9791700" cy="1338828"/>
          </a:xfrm>
        </p:spPr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Housing Demand 1</a:t>
            </a:r>
            <a:r>
              <a:rPr lang="en-IE" baseline="30000" dirty="0" smtClean="0">
                <a:solidFill>
                  <a:srgbClr val="FF0000"/>
                </a:solidFill>
              </a:rPr>
              <a:t>st</a:t>
            </a:r>
            <a:r>
              <a:rPr lang="en-IE" dirty="0" smtClean="0">
                <a:solidFill>
                  <a:srgbClr val="FF0000"/>
                </a:solidFill>
              </a:rPr>
              <a:t> October 2018</a:t>
            </a:r>
            <a:br>
              <a:rPr lang="en-IE" dirty="0" smtClean="0">
                <a:solidFill>
                  <a:srgbClr val="FF0000"/>
                </a:solidFill>
              </a:rPr>
            </a:br>
            <a:endParaRPr lang="uk-U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8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62000" y="2476501"/>
            <a:ext cx="15544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IE" sz="3600" b="1" dirty="0" smtClean="0"/>
          </a:p>
          <a:p>
            <a:endParaRPr lang="en-IE" sz="3600" dirty="0" smtClean="0"/>
          </a:p>
          <a:p>
            <a:endParaRPr lang="en-IE" sz="3600" dirty="0" smtClean="0"/>
          </a:p>
          <a:p>
            <a:endParaRPr lang="en-IE" sz="4400" dirty="0"/>
          </a:p>
        </p:txBody>
      </p:sp>
      <p:sp>
        <p:nvSpPr>
          <p:cNvPr id="6" name="Oval 5"/>
          <p:cNvSpPr/>
          <p:nvPr/>
        </p:nvSpPr>
        <p:spPr>
          <a:xfrm>
            <a:off x="1600200" y="3467100"/>
            <a:ext cx="4572000" cy="1981200"/>
          </a:xfrm>
          <a:prstGeom prst="ellipse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 sz="2800" smtClean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1999" y="2171700"/>
          <a:ext cx="16459198" cy="6172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1"/>
                <a:gridCol w="1676400"/>
                <a:gridCol w="2710541"/>
                <a:gridCol w="2351314"/>
                <a:gridCol w="2351314"/>
                <a:gridCol w="2351314"/>
                <a:gridCol w="2351314"/>
              </a:tblGrid>
              <a:tr h="1545688"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Area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Approved Applicants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 Bedroom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2 Bedroom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3 Bedroom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4 Bedroom </a:t>
                      </a:r>
                    </a:p>
                  </a:txBody>
                  <a:tcPr marL="9525" marR="9525" marT="9525" marB="0" anchor="ctr"/>
                </a:tc>
              </a:tr>
              <a:tr h="1545688"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Kilkenny City &amp; Environs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59%</a:t>
                      </a:r>
                      <a:endParaRPr lang="en-IE" sz="2800" b="1" i="0" u="none" strike="noStrike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1,229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471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478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241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026942"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Rest of County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41%</a:t>
                      </a:r>
                      <a:endParaRPr lang="en-IE" sz="2800" b="1" i="0" u="none" strike="noStrike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847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314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289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206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026942"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2,076</a:t>
                      </a:r>
                      <a:endParaRPr lang="en-IE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785</a:t>
                      </a:r>
                      <a:endParaRPr lang="en-IE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767</a:t>
                      </a:r>
                      <a:endParaRPr lang="en-IE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447</a:t>
                      </a:r>
                      <a:endParaRPr lang="en-IE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77</a:t>
                      </a:r>
                      <a:endParaRPr lang="en-IE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026942"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Net Need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1,100</a:t>
                      </a:r>
                      <a:endParaRPr lang="en-IE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1" i="0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38%</a:t>
                      </a:r>
                      <a:endParaRPr lang="en-IE" sz="28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1" i="0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37%</a:t>
                      </a:r>
                      <a:endParaRPr lang="en-IE" sz="28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1" i="0" u="none" strike="noStrike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21%</a:t>
                      </a:r>
                      <a:endParaRPr lang="en-IE" sz="2800" b="1" i="0" u="none" strike="noStrike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1" i="0" u="none" strike="noStrike" dirty="0">
                          <a:solidFill>
                            <a:schemeClr val="accent1"/>
                          </a:solidFill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27112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500"/>
            <a:ext cx="5448300" cy="1338828"/>
          </a:xfrm>
        </p:spPr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Housing Stock</a:t>
            </a:r>
            <a:br>
              <a:rPr lang="en-IE" dirty="0" smtClean="0">
                <a:solidFill>
                  <a:srgbClr val="FF0000"/>
                </a:solidFill>
              </a:rPr>
            </a:br>
            <a:r>
              <a:rPr lang="en-IE" dirty="0" smtClean="0">
                <a:solidFill>
                  <a:srgbClr val="FF0000"/>
                </a:solidFill>
              </a:rPr>
              <a:t>October 2018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lang="en-US" smtClean="0"/>
              <a:pPr algn="l"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2324100"/>
          <a:ext cx="8686800" cy="5301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0"/>
                <a:gridCol w="2438400"/>
              </a:tblGrid>
              <a:tr h="914402">
                <a:tc>
                  <a:txBody>
                    <a:bodyPr/>
                    <a:lstStyle/>
                    <a:p>
                      <a:r>
                        <a:rPr lang="en-IE" dirty="0" smtClean="0"/>
                        <a:t>Kilkenny County Council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Total</a:t>
                      </a:r>
                      <a:endParaRPr lang="en-IE" dirty="0"/>
                    </a:p>
                  </a:txBody>
                  <a:tcPr/>
                </a:tc>
              </a:tr>
              <a:tr h="868229">
                <a:tc>
                  <a:txBody>
                    <a:bodyPr/>
                    <a:lstStyle/>
                    <a:p>
                      <a:r>
                        <a:rPr lang="en-IE" dirty="0" smtClean="0"/>
                        <a:t>LA Housing Stock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2,300</a:t>
                      </a:r>
                      <a:endParaRPr lang="en-IE" dirty="0"/>
                    </a:p>
                  </a:txBody>
                  <a:tcPr/>
                </a:tc>
              </a:tr>
              <a:tr h="868229">
                <a:tc>
                  <a:txBody>
                    <a:bodyPr/>
                    <a:lstStyle/>
                    <a:p>
                      <a:r>
                        <a:rPr lang="en-IE" dirty="0" smtClean="0"/>
                        <a:t>RAS</a:t>
                      </a:r>
                      <a:r>
                        <a:rPr lang="en-IE" baseline="0" dirty="0" smtClean="0"/>
                        <a:t> Units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547</a:t>
                      </a:r>
                    </a:p>
                    <a:p>
                      <a:pPr algn="ctr"/>
                      <a:endParaRPr lang="en-IE" dirty="0"/>
                    </a:p>
                  </a:txBody>
                  <a:tcPr/>
                </a:tc>
              </a:tr>
              <a:tr h="868229">
                <a:tc>
                  <a:txBody>
                    <a:bodyPr/>
                    <a:lstStyle/>
                    <a:p>
                      <a:r>
                        <a:rPr lang="en-IE" dirty="0" smtClean="0"/>
                        <a:t>HAP</a:t>
                      </a:r>
                      <a:r>
                        <a:rPr lang="en-IE" baseline="0" dirty="0" smtClean="0"/>
                        <a:t> Units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872</a:t>
                      </a:r>
                      <a:endParaRPr lang="en-IE" dirty="0"/>
                    </a:p>
                  </a:txBody>
                  <a:tcPr/>
                </a:tc>
              </a:tr>
              <a:tr h="868229">
                <a:tc>
                  <a:txBody>
                    <a:bodyPr/>
                    <a:lstStyle/>
                    <a:p>
                      <a:r>
                        <a:rPr lang="en-IE" dirty="0" smtClean="0"/>
                        <a:t>Leasing Units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146</a:t>
                      </a:r>
                      <a:endParaRPr lang="en-IE" dirty="0"/>
                    </a:p>
                  </a:txBody>
                  <a:tcPr/>
                </a:tc>
              </a:tr>
              <a:tr h="868229">
                <a:tc>
                  <a:txBody>
                    <a:bodyPr/>
                    <a:lstStyle/>
                    <a:p>
                      <a:r>
                        <a:rPr lang="en-IE" b="1" dirty="0" smtClean="0"/>
                        <a:t>Total stock available to the Council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3,865</a:t>
                      </a:r>
                      <a:endParaRPr lang="en-IE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0" y="5524500"/>
            <a:ext cx="52578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600" dirty="0" smtClean="0"/>
              <a:t>CAS Units = 700+</a:t>
            </a:r>
            <a:endParaRPr lang="en-IE" sz="3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982200" y="2324100"/>
          <a:ext cx="62484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5472"/>
                <a:gridCol w="1582928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Rebuilding Ireland Target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599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City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353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County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246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AM SLIDES">
  <a:themeElements>
    <a:clrScheme name="SIMPLICITY - Red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B2A2F"/>
      </a:accent1>
      <a:accent2>
        <a:srgbClr val="C0C0C8"/>
      </a:accent2>
      <a:accent3>
        <a:srgbClr val="FB2A2F"/>
      </a:accent3>
      <a:accent4>
        <a:srgbClr val="FB2A2F"/>
      </a:accent4>
      <a:accent5>
        <a:srgbClr val="FB2A2F"/>
      </a:accent5>
      <a:accent6>
        <a:srgbClr val="FB2A2F"/>
      </a:accent6>
      <a:hlink>
        <a:srgbClr val="D70409"/>
      </a:hlink>
      <a:folHlink>
        <a:srgbClr val="FC7F82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 WITH IMAGES">
  <a:themeElements>
    <a:clrScheme name="SIMPLICITY - Red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B2A2F"/>
      </a:accent1>
      <a:accent2>
        <a:srgbClr val="C0C0C8"/>
      </a:accent2>
      <a:accent3>
        <a:srgbClr val="FB2A2F"/>
      </a:accent3>
      <a:accent4>
        <a:srgbClr val="FB2A2F"/>
      </a:accent4>
      <a:accent5>
        <a:srgbClr val="FB2A2F"/>
      </a:accent5>
      <a:accent6>
        <a:srgbClr val="FB2A2F"/>
      </a:accent6>
      <a:hlink>
        <a:srgbClr val="D70409"/>
      </a:hlink>
      <a:folHlink>
        <a:srgbClr val="FC7F82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RTFOL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320FE09B274246B29F3EB0831597B6" ma:contentTypeVersion="0" ma:contentTypeDescription="Create a new document." ma:contentTypeScope="" ma:versionID="870af485b562944afdf08079f753dfa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7D7D8F-D53F-4E3D-B6A3-CEF608D05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4144422-85DB-4AAD-A379-521FEFAA9C1E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B417C2A-B1DC-4187-8178-840E089E59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27444</TotalTime>
  <Words>1509</Words>
  <Application>Microsoft Office PowerPoint</Application>
  <PresentationFormat>Custom</PresentationFormat>
  <Paragraphs>410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TEAM SLIDES</vt:lpstr>
      <vt:lpstr>SLIDES WITH IMAGES</vt:lpstr>
      <vt:lpstr>PORTFOLIO</vt:lpstr>
      <vt:lpstr>Slide 1</vt:lpstr>
      <vt:lpstr>Projected Demand for  Residential Development</vt:lpstr>
      <vt:lpstr>Commencement Notices Issued for Residential Development</vt:lpstr>
      <vt:lpstr>Planning Permissions for  for Residential Development</vt:lpstr>
      <vt:lpstr>Local Infrastructure Housing Activation Fund (LIHAF)</vt:lpstr>
      <vt:lpstr>Slide 6</vt:lpstr>
      <vt:lpstr>Rebuilding Ireland – An Action Plan for Housing and Homelessness 2016 – 2021   Pillar 2 -  Accelerate Social Housing  Replaces Housing Strategy 2015-2017  50,000 homes nationally by 2021   Dept Target KCC 2018/2021 = 599   2018 Target for Kilkenny = 133        </vt:lpstr>
      <vt:lpstr>Housing Demand 1st October 2018 </vt:lpstr>
      <vt:lpstr>Housing Stock October 2018</vt:lpstr>
      <vt:lpstr>Kilkenny County Council – Completed 2018</vt:lpstr>
      <vt:lpstr>Kilkenny County Council – Under Construction</vt:lpstr>
      <vt:lpstr>Kilkenny County Council – Under Construction</vt:lpstr>
      <vt:lpstr>Kilkenny County Council – Housing Capital  Planning / Design / Tender Stage </vt:lpstr>
      <vt:lpstr>Kilkenny County Council – Housing Capital  Other Projects </vt:lpstr>
      <vt:lpstr>Acquisitions 2018 </vt:lpstr>
      <vt:lpstr>Rebuilding Ireland 2018 Summary</vt:lpstr>
      <vt:lpstr>Homelessness</vt:lpstr>
      <vt:lpstr>Mortgage to Rent (MTR)</vt:lpstr>
      <vt:lpstr>Mortgage to Rent (MTR)</vt:lpstr>
      <vt:lpstr>Repair and Leasing Scheme (RLS) </vt:lpstr>
      <vt:lpstr>Rebuilding Ireland Home Loan</vt:lpstr>
      <vt:lpstr>Vacant Homes Action Plan Progress(1)   </vt:lpstr>
      <vt:lpstr>Vacant Homes Action Plan (2)</vt:lpstr>
      <vt:lpstr>Vacant Homes Action Plan (3) </vt:lpstr>
      <vt:lpstr>Slide 25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brkelly</cp:lastModifiedBy>
  <cp:revision>1779</cp:revision>
  <dcterms:created xsi:type="dcterms:W3CDTF">2015-01-20T11:47:48Z</dcterms:created>
  <dcterms:modified xsi:type="dcterms:W3CDTF">2018-10-17T14:29:18Z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0x01010056320FE09B274246B29F3EB0831597B6</vt:lpwstr>
  </property>
</Properties>
</file>