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89" r:id="rId2"/>
    <p:sldId id="271" r:id="rId3"/>
    <p:sldId id="270" r:id="rId4"/>
    <p:sldId id="283" r:id="rId5"/>
    <p:sldId id="272" r:id="rId6"/>
    <p:sldId id="257" r:id="rId7"/>
    <p:sldId id="258" r:id="rId8"/>
    <p:sldId id="259" r:id="rId9"/>
    <p:sldId id="290" r:id="rId10"/>
    <p:sldId id="291" r:id="rId11"/>
    <p:sldId id="292" r:id="rId12"/>
    <p:sldId id="293" r:id="rId13"/>
    <p:sldId id="294" r:id="rId14"/>
    <p:sldId id="266" r:id="rId15"/>
    <p:sldId id="300" r:id="rId16"/>
    <p:sldId id="286" r:id="rId17"/>
    <p:sldId id="288" r:id="rId18"/>
    <p:sldId id="287" r:id="rId19"/>
    <p:sldId id="275" r:id="rId20"/>
    <p:sldId id="276" r:id="rId21"/>
    <p:sldId id="277" r:id="rId22"/>
    <p:sldId id="295" r:id="rId23"/>
    <p:sldId id="299" r:id="rId24"/>
    <p:sldId id="298" r:id="rId25"/>
    <p:sldId id="297" r:id="rId26"/>
    <p:sldId id="296" r:id="rId27"/>
    <p:sldId id="302" r:id="rId28"/>
    <p:sldId id="303" r:id="rId29"/>
    <p:sldId id="301" r:id="rId30"/>
    <p:sldId id="278" r:id="rId31"/>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E60000"/>
    <a:srgbClr val="FF9393"/>
    <a:srgbClr val="0099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110" d="100"/>
          <a:sy n="110" d="100"/>
        </p:scale>
        <p:origin x="-164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550AF108-EFA3-4CBA-B49E-05861CB7DC6C}" type="datetimeFigureOut">
              <a:rPr lang="en-IE" smtClean="0"/>
              <a:pPr/>
              <a:t>20/11/2017</a:t>
            </a:fld>
            <a:endParaRPr lang="en-IE"/>
          </a:p>
        </p:txBody>
      </p:sp>
      <p:sp>
        <p:nvSpPr>
          <p:cNvPr id="16" name="Slide Number Placeholder 15"/>
          <p:cNvSpPr>
            <a:spLocks noGrp="1"/>
          </p:cNvSpPr>
          <p:nvPr>
            <p:ph type="sldNum" sz="quarter" idx="11"/>
          </p:nvPr>
        </p:nvSpPr>
        <p:spPr/>
        <p:txBody>
          <a:bodyPr/>
          <a:lstStyle/>
          <a:p>
            <a:fld id="{8554B680-1E74-4469-9C30-9500B00468B1}" type="slidenum">
              <a:rPr lang="en-IE" smtClean="0"/>
              <a:pPr/>
              <a:t>‹#›</a:t>
            </a:fld>
            <a:endParaRPr lang="en-IE"/>
          </a:p>
        </p:txBody>
      </p:sp>
      <p:sp>
        <p:nvSpPr>
          <p:cNvPr id="17" name="Footer Placeholder 16"/>
          <p:cNvSpPr>
            <a:spLocks noGrp="1"/>
          </p:cNvSpPr>
          <p:nvPr>
            <p:ph type="ftr" sz="quarter" idx="12"/>
          </p:nvPr>
        </p:nvSpPr>
        <p:spPr/>
        <p:txBody>
          <a:bodyPr/>
          <a:lstStyle/>
          <a:p>
            <a:endParaRPr lang="en-I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50AF108-EFA3-4CBA-B49E-05861CB7DC6C}" type="datetimeFigureOut">
              <a:rPr lang="en-IE" smtClean="0"/>
              <a:pPr/>
              <a:t>20/11/2017</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554B680-1E74-4469-9C30-9500B00468B1}" type="slidenum">
              <a:rPr lang="en-IE" smtClean="0"/>
              <a:pPr/>
              <a:t>‹#›</a:t>
            </a:fld>
            <a:endParaRPr lang="en-I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50AF108-EFA3-4CBA-B49E-05861CB7DC6C}" type="datetimeFigureOut">
              <a:rPr lang="en-IE" smtClean="0"/>
              <a:pPr/>
              <a:t>20/11/2017</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554B680-1E74-4469-9C30-9500B00468B1}" type="slidenum">
              <a:rPr lang="en-IE" smtClean="0"/>
              <a:pPr/>
              <a:t>‹#›</a:t>
            </a:fld>
            <a:endParaRPr lang="en-I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550AF108-EFA3-4CBA-B49E-05861CB7DC6C}" type="datetimeFigureOut">
              <a:rPr lang="en-IE" smtClean="0"/>
              <a:pPr/>
              <a:t>20/11/2017</a:t>
            </a:fld>
            <a:endParaRPr lang="en-IE"/>
          </a:p>
        </p:txBody>
      </p:sp>
      <p:sp>
        <p:nvSpPr>
          <p:cNvPr id="15" name="Slide Number Placeholder 14"/>
          <p:cNvSpPr>
            <a:spLocks noGrp="1"/>
          </p:cNvSpPr>
          <p:nvPr>
            <p:ph type="sldNum" sz="quarter" idx="15"/>
          </p:nvPr>
        </p:nvSpPr>
        <p:spPr/>
        <p:txBody>
          <a:bodyPr/>
          <a:lstStyle>
            <a:lvl1pPr algn="ctr">
              <a:defRPr/>
            </a:lvl1pPr>
          </a:lstStyle>
          <a:p>
            <a:fld id="{8554B680-1E74-4469-9C30-9500B00468B1}" type="slidenum">
              <a:rPr lang="en-IE" smtClean="0"/>
              <a:pPr/>
              <a:t>‹#›</a:t>
            </a:fld>
            <a:endParaRPr lang="en-IE"/>
          </a:p>
        </p:txBody>
      </p:sp>
      <p:sp>
        <p:nvSpPr>
          <p:cNvPr id="16" name="Footer Placeholder 15"/>
          <p:cNvSpPr>
            <a:spLocks noGrp="1"/>
          </p:cNvSpPr>
          <p:nvPr>
            <p:ph type="ftr" sz="quarter" idx="16"/>
          </p:nvPr>
        </p:nvSpPr>
        <p:spPr/>
        <p:txBody>
          <a:bodyPr/>
          <a:lstStyle/>
          <a:p>
            <a:endParaRPr lang="en-IE"/>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50AF108-EFA3-4CBA-B49E-05861CB7DC6C}" type="datetimeFigureOut">
              <a:rPr lang="en-IE" smtClean="0"/>
              <a:pPr/>
              <a:t>20/11/2017</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554B680-1E74-4469-9C30-9500B00468B1}" type="slidenum">
              <a:rPr lang="en-IE" smtClean="0"/>
              <a:pPr/>
              <a:t>‹#›</a:t>
            </a:fld>
            <a:endParaRPr lang="en-IE"/>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0AF108-EFA3-4CBA-B49E-05861CB7DC6C}" type="datetimeFigureOut">
              <a:rPr lang="en-IE" smtClean="0"/>
              <a:pPr/>
              <a:t>20/11/2017</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8554B680-1E74-4469-9C30-9500B00468B1}" type="slidenum">
              <a:rPr lang="en-IE" smtClean="0"/>
              <a:pPr/>
              <a:t>‹#›</a:t>
            </a:fld>
            <a:endParaRPr lang="en-IE"/>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8554B680-1E74-4469-9C30-9500B00468B1}" type="slidenum">
              <a:rPr lang="en-IE" smtClean="0"/>
              <a:pPr/>
              <a:t>‹#›</a:t>
            </a:fld>
            <a:endParaRPr lang="en-IE"/>
          </a:p>
        </p:txBody>
      </p:sp>
      <p:sp>
        <p:nvSpPr>
          <p:cNvPr id="8" name="Footer Placeholder 7"/>
          <p:cNvSpPr>
            <a:spLocks noGrp="1"/>
          </p:cNvSpPr>
          <p:nvPr>
            <p:ph type="ftr" sz="quarter" idx="11"/>
          </p:nvPr>
        </p:nvSpPr>
        <p:spPr/>
        <p:txBody>
          <a:bodyPr/>
          <a:lstStyle/>
          <a:p>
            <a:endParaRPr lang="en-IE"/>
          </a:p>
        </p:txBody>
      </p:sp>
      <p:sp>
        <p:nvSpPr>
          <p:cNvPr id="7" name="Date Placeholder 6"/>
          <p:cNvSpPr>
            <a:spLocks noGrp="1"/>
          </p:cNvSpPr>
          <p:nvPr>
            <p:ph type="dt" sz="half" idx="10"/>
          </p:nvPr>
        </p:nvSpPr>
        <p:spPr/>
        <p:txBody>
          <a:bodyPr/>
          <a:lstStyle/>
          <a:p>
            <a:fld id="{550AF108-EFA3-4CBA-B49E-05861CB7DC6C}" type="datetimeFigureOut">
              <a:rPr lang="en-IE" smtClean="0"/>
              <a:pPr/>
              <a:t>20/11/2017</a:t>
            </a:fld>
            <a:endParaRPr lang="en-IE"/>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50AF108-EFA3-4CBA-B49E-05861CB7DC6C}" type="datetimeFigureOut">
              <a:rPr lang="en-IE" smtClean="0"/>
              <a:pPr/>
              <a:t>20/11/2017</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8554B680-1E74-4469-9C30-9500B00468B1}" type="slidenum">
              <a:rPr lang="en-IE" smtClean="0"/>
              <a:pPr/>
              <a:t>‹#›</a:t>
            </a:fld>
            <a:endParaRPr lang="en-IE"/>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0AF108-EFA3-4CBA-B49E-05861CB7DC6C}" type="datetimeFigureOut">
              <a:rPr lang="en-IE" smtClean="0"/>
              <a:pPr/>
              <a:t>20/11/2017</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8554B680-1E74-4469-9C30-9500B00468B1}" type="slidenum">
              <a:rPr lang="en-IE" smtClean="0"/>
              <a:pPr/>
              <a:t>‹#›</a:t>
            </a:fld>
            <a:endParaRPr lang="en-I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550AF108-EFA3-4CBA-B49E-05861CB7DC6C}" type="datetimeFigureOut">
              <a:rPr lang="en-IE" smtClean="0"/>
              <a:pPr/>
              <a:t>20/11/2017</a:t>
            </a:fld>
            <a:endParaRPr lang="en-IE"/>
          </a:p>
        </p:txBody>
      </p:sp>
      <p:sp>
        <p:nvSpPr>
          <p:cNvPr id="9" name="Slide Number Placeholder 8"/>
          <p:cNvSpPr>
            <a:spLocks noGrp="1"/>
          </p:cNvSpPr>
          <p:nvPr>
            <p:ph type="sldNum" sz="quarter" idx="15"/>
          </p:nvPr>
        </p:nvSpPr>
        <p:spPr/>
        <p:txBody>
          <a:bodyPr/>
          <a:lstStyle/>
          <a:p>
            <a:fld id="{8554B680-1E74-4469-9C30-9500B00468B1}" type="slidenum">
              <a:rPr lang="en-IE" smtClean="0"/>
              <a:pPr/>
              <a:t>‹#›</a:t>
            </a:fld>
            <a:endParaRPr lang="en-IE"/>
          </a:p>
        </p:txBody>
      </p:sp>
      <p:sp>
        <p:nvSpPr>
          <p:cNvPr id="10" name="Footer Placeholder 9"/>
          <p:cNvSpPr>
            <a:spLocks noGrp="1"/>
          </p:cNvSpPr>
          <p:nvPr>
            <p:ph type="ftr" sz="quarter" idx="16"/>
          </p:nvPr>
        </p:nvSpPr>
        <p:spPr/>
        <p:txBody>
          <a:bodyPr/>
          <a:lstStyle/>
          <a:p>
            <a:endParaRPr lang="en-I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550AF108-EFA3-4CBA-B49E-05861CB7DC6C}" type="datetimeFigureOut">
              <a:rPr lang="en-IE" smtClean="0"/>
              <a:pPr/>
              <a:t>20/11/2017</a:t>
            </a:fld>
            <a:endParaRPr lang="en-IE"/>
          </a:p>
        </p:txBody>
      </p:sp>
      <p:sp>
        <p:nvSpPr>
          <p:cNvPr id="9" name="Slide Number Placeholder 8"/>
          <p:cNvSpPr>
            <a:spLocks noGrp="1"/>
          </p:cNvSpPr>
          <p:nvPr>
            <p:ph type="sldNum" sz="quarter" idx="11"/>
          </p:nvPr>
        </p:nvSpPr>
        <p:spPr/>
        <p:txBody>
          <a:bodyPr/>
          <a:lstStyle/>
          <a:p>
            <a:fld id="{8554B680-1E74-4469-9C30-9500B00468B1}" type="slidenum">
              <a:rPr lang="en-IE" smtClean="0"/>
              <a:pPr/>
              <a:t>‹#›</a:t>
            </a:fld>
            <a:endParaRPr lang="en-IE"/>
          </a:p>
        </p:txBody>
      </p:sp>
      <p:sp>
        <p:nvSpPr>
          <p:cNvPr id="10" name="Footer Placeholder 9"/>
          <p:cNvSpPr>
            <a:spLocks noGrp="1"/>
          </p:cNvSpPr>
          <p:nvPr>
            <p:ph type="ftr" sz="quarter" idx="12"/>
          </p:nvPr>
        </p:nvSpPr>
        <p:spPr/>
        <p:txBody>
          <a:bodyPr/>
          <a:lstStyle/>
          <a:p>
            <a:endParaRPr lang="en-I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550AF108-EFA3-4CBA-B49E-05861CB7DC6C}" type="datetimeFigureOut">
              <a:rPr lang="en-IE" smtClean="0"/>
              <a:pPr/>
              <a:t>20/11/2017</a:t>
            </a:fld>
            <a:endParaRPr lang="en-IE"/>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IE"/>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8554B680-1E74-4469-9C30-9500B00468B1}" type="slidenum">
              <a:rPr lang="en-IE" smtClean="0"/>
              <a:pPr/>
              <a:t>‹#›</a:t>
            </a:fld>
            <a:endParaRPr lang="en-IE"/>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yulefestkilkenny.ie/medieval_week/star-project-community-connection-project/" TargetMode="External"/><Relationship Id="rId2" Type="http://schemas.openxmlformats.org/officeDocument/2006/relationships/hyperlink" Target="https://youtu.be/ZT27SwbAWy4"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mmulholland\Documents\crop.jpg"/>
          <p:cNvPicPr>
            <a:picLocks noGrp="1" noChangeAspect="1" noChangeArrowheads="1"/>
          </p:cNvPicPr>
          <p:nvPr>
            <p:ph idx="1"/>
          </p:nvPr>
        </p:nvPicPr>
        <p:blipFill>
          <a:blip r:embed="rId2" cstate="print"/>
          <a:stretch>
            <a:fillRect/>
          </a:stretch>
        </p:blipFill>
        <p:spPr bwMode="auto">
          <a:xfrm>
            <a:off x="2979420" y="2275332"/>
            <a:ext cx="3185160" cy="3069336"/>
          </a:xfrm>
          <a:prstGeom prst="rect">
            <a:avLst/>
          </a:prstGeom>
          <a:noFill/>
        </p:spPr>
      </p:pic>
      <p:sp>
        <p:nvSpPr>
          <p:cNvPr id="2" name="Title 1"/>
          <p:cNvSpPr>
            <a:spLocks noGrp="1"/>
          </p:cNvSpPr>
          <p:nvPr>
            <p:ph type="title"/>
          </p:nvPr>
        </p:nvSpPr>
        <p:spPr>
          <a:xfrm>
            <a:off x="395536" y="188640"/>
            <a:ext cx="8229600" cy="1219200"/>
          </a:xfrm>
        </p:spPr>
        <p:txBody>
          <a:bodyPr/>
          <a:lstStyle/>
          <a:p>
            <a:r>
              <a:rPr lang="en-IE" dirty="0" err="1" smtClean="0">
                <a:solidFill>
                  <a:schemeClr val="bg1"/>
                </a:solidFill>
              </a:rPr>
              <a:t>Yulefest</a:t>
            </a:r>
            <a:r>
              <a:rPr lang="en-IE" dirty="0" smtClean="0">
                <a:solidFill>
                  <a:schemeClr val="bg1"/>
                </a:solidFill>
              </a:rPr>
              <a:t> Kilkenny</a:t>
            </a:r>
            <a:endParaRPr lang="en-IE" dirty="0">
              <a:solidFill>
                <a:schemeClr val="bg1"/>
              </a:solidFill>
            </a:endParaRPr>
          </a:p>
        </p:txBody>
      </p:sp>
    </p:spTree>
    <p:extLst>
      <p:ext uri="{BB962C8B-B14F-4D97-AF65-F5344CB8AC3E}">
        <p14:creationId xmlns:p14="http://schemas.microsoft.com/office/powerpoint/2010/main" xmlns="" val="1036235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IE"/>
          </a:p>
        </p:txBody>
      </p:sp>
      <p:sp>
        <p:nvSpPr>
          <p:cNvPr id="3" name="Title 2"/>
          <p:cNvSpPr>
            <a:spLocks noGrp="1"/>
          </p:cNvSpPr>
          <p:nvPr>
            <p:ph type="title"/>
          </p:nvPr>
        </p:nvSpPr>
        <p:spPr/>
        <p:txBody>
          <a:bodyPr/>
          <a:lstStyle/>
          <a:p>
            <a:r>
              <a:rPr lang="en-IE" dirty="0" smtClean="0">
                <a:solidFill>
                  <a:schemeClr val="bg1"/>
                </a:solidFill>
              </a:rPr>
              <a:t>Showcase local</a:t>
            </a:r>
            <a:endParaRPr lang="en-IE" dirty="0">
              <a:solidFill>
                <a:schemeClr val="bg1"/>
              </a:solidFill>
            </a:endParaRPr>
          </a:p>
        </p:txBody>
      </p:sp>
      <p:pic>
        <p:nvPicPr>
          <p:cNvPr id="3074" name="Picture 2" descr="C:\Users\user\Desktop\2017 images YF\Images\pop up poster2.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95536" y="1556792"/>
            <a:ext cx="8352928" cy="494538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824962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E" dirty="0" smtClean="0">
                <a:solidFill>
                  <a:schemeClr val="bg1"/>
                </a:solidFill>
              </a:rPr>
              <a:t>Create -Festival atmosphere</a:t>
            </a:r>
            <a:endParaRPr lang="en-IE" dirty="0">
              <a:solidFill>
                <a:schemeClr val="bg1"/>
              </a:solidFill>
            </a:endParaRPr>
          </a:p>
        </p:txBody>
      </p:sp>
      <p:pic>
        <p:nvPicPr>
          <p:cNvPr id="4098" name="Picture 2" descr="C:\Users\user\Desktop\2017 images YF\Images\ferris2.png"/>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1524000" y="1524000"/>
            <a:ext cx="6096000" cy="4572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703223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IE" dirty="0" smtClean="0">
                <a:solidFill>
                  <a:schemeClr val="bg1"/>
                </a:solidFill>
              </a:rPr>
              <a:t>Support local Producers</a:t>
            </a:r>
            <a:endParaRPr lang="en-IE" dirty="0">
              <a:solidFill>
                <a:schemeClr val="bg1"/>
              </a:solidFill>
            </a:endParaRPr>
          </a:p>
        </p:txBody>
      </p:sp>
      <p:pic>
        <p:nvPicPr>
          <p:cNvPr id="5122" name="Picture 2" descr="C:\Users\user\Desktop\2017 images YF\Images\45-_X0I1453.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43000" y="1524000"/>
            <a:ext cx="6858000" cy="4572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841979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IE" b="1" dirty="0" smtClean="0"/>
              <a:t>KCAT </a:t>
            </a:r>
            <a:r>
              <a:rPr lang="en-IE" b="1" dirty="0"/>
              <a:t>will be displaying their wonderful Art &amp; Ceramic creations at </a:t>
            </a:r>
            <a:r>
              <a:rPr lang="en-IE" b="1" dirty="0" smtClean="0"/>
              <a:t>‘Mac </a:t>
            </a:r>
            <a:r>
              <a:rPr lang="en-IE" b="1" dirty="0" err="1" smtClean="0"/>
              <a:t>Donagh</a:t>
            </a:r>
            <a:r>
              <a:rPr lang="en-IE" b="1" dirty="0" smtClean="0"/>
              <a:t> Junction’ </a:t>
            </a:r>
            <a:r>
              <a:rPr lang="en-IE" b="1" dirty="0"/>
              <a:t>as part of Yulefest Kilkenny this December</a:t>
            </a:r>
            <a:r>
              <a:rPr lang="en-IE" b="1" dirty="0" smtClean="0"/>
              <a:t>.</a:t>
            </a:r>
          </a:p>
          <a:p>
            <a:pPr marL="0" indent="0">
              <a:buNone/>
            </a:pPr>
            <a:endParaRPr lang="en-IE" b="1" dirty="0" smtClean="0"/>
          </a:p>
          <a:p>
            <a:pPr marL="0" indent="0">
              <a:buNone/>
            </a:pPr>
            <a:r>
              <a:rPr lang="en-IE" b="1" dirty="0" smtClean="0"/>
              <a:t>L’ Arche will be delivering workshops, and displaying their creative ability.</a:t>
            </a:r>
          </a:p>
          <a:p>
            <a:pPr marL="0" indent="0">
              <a:buNone/>
            </a:pPr>
            <a:endParaRPr lang="en-IE" b="1" dirty="0"/>
          </a:p>
          <a:p>
            <a:pPr marL="0" indent="0">
              <a:buNone/>
            </a:pPr>
            <a:r>
              <a:rPr lang="en-IE" b="1" dirty="0" smtClean="0"/>
              <a:t>The </a:t>
            </a:r>
            <a:r>
              <a:rPr lang="en-IE" b="1" dirty="0"/>
              <a:t>G</a:t>
            </a:r>
            <a:r>
              <a:rPr lang="en-IE" b="1" dirty="0" smtClean="0"/>
              <a:t>ood Shepard Centre, The Men's Shed, and Mother of fair love are all involved in creation of the Reindeer Garden @ Butler House.</a:t>
            </a:r>
            <a:endParaRPr lang="en-IE" dirty="0"/>
          </a:p>
        </p:txBody>
      </p:sp>
      <p:sp>
        <p:nvSpPr>
          <p:cNvPr id="3" name="Title 2"/>
          <p:cNvSpPr>
            <a:spLocks noGrp="1"/>
          </p:cNvSpPr>
          <p:nvPr>
            <p:ph type="title"/>
          </p:nvPr>
        </p:nvSpPr>
        <p:spPr/>
        <p:txBody>
          <a:bodyPr>
            <a:normAutofit fontScale="90000"/>
          </a:bodyPr>
          <a:lstStyle/>
          <a:p>
            <a:r>
              <a:rPr lang="en-IE" dirty="0" smtClean="0"/>
              <a:t/>
            </a:r>
            <a:br>
              <a:rPr lang="en-IE" dirty="0" smtClean="0"/>
            </a:br>
            <a:r>
              <a:rPr lang="en-IE" dirty="0"/>
              <a:t/>
            </a:r>
            <a:br>
              <a:rPr lang="en-IE" dirty="0"/>
            </a:br>
            <a:r>
              <a:rPr lang="en-IE" dirty="0" smtClean="0"/>
              <a:t/>
            </a:r>
            <a:br>
              <a:rPr lang="en-IE" dirty="0" smtClean="0"/>
            </a:br>
            <a:r>
              <a:rPr lang="en-IE" dirty="0"/>
              <a:t/>
            </a:r>
            <a:br>
              <a:rPr lang="en-IE" dirty="0"/>
            </a:br>
            <a:r>
              <a:rPr lang="en-IE" sz="4700" dirty="0">
                <a:solidFill>
                  <a:schemeClr val="bg1"/>
                </a:solidFill>
              </a:rPr>
              <a:t>Community Inclusion</a:t>
            </a:r>
          </a:p>
        </p:txBody>
      </p:sp>
    </p:spTree>
    <p:extLst>
      <p:ext uri="{BB962C8B-B14F-4D97-AF65-F5344CB8AC3E}">
        <p14:creationId xmlns:p14="http://schemas.microsoft.com/office/powerpoint/2010/main" xmlns="" val="3848091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mmulholland\Documents\christmas-family-clipart-1.jpg"/>
          <p:cNvPicPr>
            <a:picLocks noGrp="1" noChangeAspect="1" noChangeArrowheads="1"/>
          </p:cNvPicPr>
          <p:nvPr>
            <p:ph idx="1"/>
          </p:nvPr>
        </p:nvPicPr>
        <p:blipFill>
          <a:blip r:embed="rId2" cstate="print"/>
          <a:stretch>
            <a:fillRect/>
          </a:stretch>
        </p:blipFill>
        <p:spPr bwMode="auto">
          <a:xfrm>
            <a:off x="2190417" y="1733260"/>
            <a:ext cx="4763165" cy="4153480"/>
          </a:xfrm>
          <a:prstGeom prst="rect">
            <a:avLst/>
          </a:prstGeom>
          <a:noFill/>
        </p:spPr>
      </p:pic>
      <p:sp>
        <p:nvSpPr>
          <p:cNvPr id="2" name="Title 1"/>
          <p:cNvSpPr>
            <a:spLocks noGrp="1"/>
          </p:cNvSpPr>
          <p:nvPr>
            <p:ph type="title"/>
          </p:nvPr>
        </p:nvSpPr>
        <p:spPr/>
        <p:txBody>
          <a:bodyPr/>
          <a:lstStyle/>
          <a:p>
            <a:r>
              <a:rPr lang="en-IE" dirty="0" smtClean="0">
                <a:solidFill>
                  <a:schemeClr val="bg1"/>
                </a:solidFill>
              </a:rPr>
              <a:t>Family</a:t>
            </a:r>
            <a:endParaRPr lang="en-IE" dirty="0">
              <a:solidFill>
                <a:schemeClr val="bg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0" indent="0">
              <a:buNone/>
            </a:pPr>
            <a:r>
              <a:rPr lang="en-IE" dirty="0" smtClean="0"/>
              <a:t>What worked </a:t>
            </a:r>
            <a:r>
              <a:rPr lang="en-IE" dirty="0"/>
              <a:t>really well last year was the community participation. Therefore we have put a serious amount of effort into developing community based events, the engagement </a:t>
            </a:r>
            <a:r>
              <a:rPr lang="en-IE" dirty="0" smtClean="0"/>
              <a:t>around </a:t>
            </a:r>
            <a:r>
              <a:rPr lang="en-IE" dirty="0"/>
              <a:t>the star project is phenomenal. </a:t>
            </a:r>
          </a:p>
          <a:p>
            <a:endParaRPr lang="en-IE" dirty="0"/>
          </a:p>
          <a:p>
            <a:pPr marL="0" indent="0">
              <a:buNone/>
            </a:pPr>
            <a:r>
              <a:rPr lang="en-IE" dirty="0" smtClean="0"/>
              <a:t>link </a:t>
            </a:r>
            <a:r>
              <a:rPr lang="en-IE" dirty="0"/>
              <a:t>in to see a promotional video created by Young Irish Film Makers around the Star Project- </a:t>
            </a:r>
            <a:r>
              <a:rPr lang="en-IE" dirty="0">
                <a:hlinkClick r:id="rId2"/>
              </a:rPr>
              <a:t>https://youtu.be/ZT27SwbAWy4</a:t>
            </a:r>
            <a:endParaRPr lang="en-IE" dirty="0"/>
          </a:p>
          <a:p>
            <a:pPr marL="0" indent="0">
              <a:buNone/>
            </a:pPr>
            <a:r>
              <a:rPr lang="en-IE" dirty="0"/>
              <a:t>Further information can be found on the website </a:t>
            </a:r>
            <a:r>
              <a:rPr lang="en-IE" dirty="0">
                <a:hlinkClick r:id="rId3"/>
              </a:rPr>
              <a:t>http://yulefestkilkenny.ie/medieval_week/star-project-community-connection-project/</a:t>
            </a:r>
            <a:endParaRPr lang="en-IE" dirty="0"/>
          </a:p>
          <a:p>
            <a:endParaRPr lang="en-IE" dirty="0"/>
          </a:p>
        </p:txBody>
      </p:sp>
      <p:sp>
        <p:nvSpPr>
          <p:cNvPr id="3" name="Title 2"/>
          <p:cNvSpPr>
            <a:spLocks noGrp="1"/>
          </p:cNvSpPr>
          <p:nvPr>
            <p:ph type="title"/>
          </p:nvPr>
        </p:nvSpPr>
        <p:spPr/>
        <p:txBody>
          <a:bodyPr/>
          <a:lstStyle/>
          <a:p>
            <a:r>
              <a:rPr lang="en-IE" dirty="0" smtClean="0">
                <a:solidFill>
                  <a:schemeClr val="bg1"/>
                </a:solidFill>
              </a:rPr>
              <a:t>Community participation</a:t>
            </a:r>
            <a:endParaRPr lang="en-IE" dirty="0">
              <a:solidFill>
                <a:schemeClr val="bg1"/>
              </a:solidFill>
            </a:endParaRPr>
          </a:p>
        </p:txBody>
      </p:sp>
    </p:spTree>
    <p:extLst>
      <p:ext uri="{BB962C8B-B14F-4D97-AF65-F5344CB8AC3E}">
        <p14:creationId xmlns:p14="http://schemas.microsoft.com/office/powerpoint/2010/main" xmlns="" val="7613640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pPr marL="0" indent="0">
              <a:buNone/>
            </a:pPr>
            <a:r>
              <a:rPr lang="en-IE" dirty="0"/>
              <a:t>The Stephens Barracks Museum has an important role in Kilkenny’s heritage. With an Irish Army background &amp; base, the museum reflects a heritage older than the state.</a:t>
            </a:r>
          </a:p>
          <a:p>
            <a:endParaRPr lang="en-IE" dirty="0"/>
          </a:p>
          <a:p>
            <a:pPr marL="0" indent="0">
              <a:buNone/>
            </a:pPr>
            <a:r>
              <a:rPr lang="en-IE" dirty="0"/>
              <a:t>This special event welcomes visitors via the side entrance to the museum with a line of the wooden soldiers standing to attention as a fun addition to the overall decoration.</a:t>
            </a:r>
          </a:p>
          <a:p>
            <a:endParaRPr lang="en-IE" dirty="0"/>
          </a:p>
          <a:p>
            <a:pPr marL="0" indent="0">
              <a:buNone/>
            </a:pPr>
            <a:r>
              <a:rPr lang="en-IE" dirty="0"/>
              <a:t>1st stop – The museum – where stories of events of Christmas’s past will be told (15 mins)</a:t>
            </a:r>
          </a:p>
          <a:p>
            <a:endParaRPr lang="en-IE" dirty="0"/>
          </a:p>
          <a:p>
            <a:pPr marL="0" indent="0">
              <a:buNone/>
            </a:pPr>
            <a:r>
              <a:rPr lang="en-IE" dirty="0"/>
              <a:t>2nd stop – Detention Barracks – visitors enter a courtyard that will be decorated with reindeer and lights, head into the detention centre where the naughty elf is locked up. The history of the detention cells will be recounted (10 mins)</a:t>
            </a:r>
          </a:p>
        </p:txBody>
      </p:sp>
      <p:sp>
        <p:nvSpPr>
          <p:cNvPr id="3" name="Title 2"/>
          <p:cNvSpPr>
            <a:spLocks noGrp="1"/>
          </p:cNvSpPr>
          <p:nvPr>
            <p:ph type="title"/>
          </p:nvPr>
        </p:nvSpPr>
        <p:spPr/>
        <p:txBody>
          <a:bodyPr/>
          <a:lstStyle/>
          <a:p>
            <a:r>
              <a:rPr lang="en-IE" b="1" dirty="0">
                <a:solidFill>
                  <a:schemeClr val="bg1"/>
                </a:solidFill>
                <a:effectLst/>
              </a:rPr>
              <a:t>James Stephens Army Barracks</a:t>
            </a:r>
            <a:endParaRPr lang="en-IE" dirty="0">
              <a:solidFill>
                <a:schemeClr val="bg1"/>
              </a:solidFill>
            </a:endParaRPr>
          </a:p>
        </p:txBody>
      </p:sp>
    </p:spTree>
    <p:extLst>
      <p:ext uri="{BB962C8B-B14F-4D97-AF65-F5344CB8AC3E}">
        <p14:creationId xmlns:p14="http://schemas.microsoft.com/office/powerpoint/2010/main" xmlns="" val="22866992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pPr fontAlgn="base"/>
            <a:r>
              <a:rPr lang="en-IE" b="1" dirty="0"/>
              <a:t>3rd Stop – Outdoor Handball Alley</a:t>
            </a:r>
            <a:r>
              <a:rPr lang="en-IE" dirty="0"/>
              <a:t> </a:t>
            </a:r>
            <a:r>
              <a:rPr lang="en-IE" b="1" dirty="0"/>
              <a:t>–</a:t>
            </a:r>
            <a:r>
              <a:rPr lang="en-IE" dirty="0"/>
              <a:t> ‘Christmas Past and Present’ a pre-recorded message from </a:t>
            </a:r>
          </a:p>
          <a:p>
            <a:pPr fontAlgn="base"/>
            <a:r>
              <a:rPr lang="en-IE" dirty="0" smtClean="0"/>
              <a:t>veterans </a:t>
            </a:r>
            <a:r>
              <a:rPr lang="en-IE" dirty="0"/>
              <a:t>recollection of their Christmases spent on tour (including messages from other emergency service personnel who will be on duty over Christmas) (5mins)</a:t>
            </a:r>
          </a:p>
          <a:p>
            <a:pPr fontAlgn="base"/>
            <a:r>
              <a:rPr lang="en-IE" b="1" dirty="0"/>
              <a:t>4th Stop – The Cobbled Courtyard</a:t>
            </a:r>
            <a:r>
              <a:rPr lang="en-IE" dirty="0"/>
              <a:t> </a:t>
            </a:r>
            <a:r>
              <a:rPr lang="en-IE" b="1" dirty="0"/>
              <a:t>–</a:t>
            </a:r>
            <a:r>
              <a:rPr lang="en-IE" dirty="0"/>
              <a:t> here the visitors will get to meet ‘</a:t>
            </a:r>
            <a:r>
              <a:rPr lang="en-IE" dirty="0" err="1"/>
              <a:t>Santapaws</a:t>
            </a:r>
            <a:r>
              <a:rPr lang="en-IE" dirty="0"/>
              <a:t>’ Fionn the Army’s Irish Wolfhound mascot (10mins)</a:t>
            </a:r>
          </a:p>
          <a:p>
            <a:pPr fontAlgn="base"/>
            <a:r>
              <a:rPr lang="en-IE" b="1" dirty="0"/>
              <a:t>5th Stop – The Officers’ Mess –</a:t>
            </a:r>
            <a:r>
              <a:rPr lang="en-IE" dirty="0"/>
              <a:t> where visitors will be treated to a hot drink and refreshments (20 mins)</a:t>
            </a:r>
          </a:p>
          <a:p>
            <a:pPr fontAlgn="base"/>
            <a:r>
              <a:rPr lang="en-IE" dirty="0"/>
              <a:t>Visitors will be escorted from the barracks by a lone piper.</a:t>
            </a:r>
          </a:p>
          <a:p>
            <a:endParaRPr lang="en-IE" dirty="0"/>
          </a:p>
        </p:txBody>
      </p:sp>
      <p:sp>
        <p:nvSpPr>
          <p:cNvPr id="3" name="Title 2"/>
          <p:cNvSpPr>
            <a:spLocks noGrp="1"/>
          </p:cNvSpPr>
          <p:nvPr>
            <p:ph type="title"/>
          </p:nvPr>
        </p:nvSpPr>
        <p:spPr/>
        <p:txBody>
          <a:bodyPr/>
          <a:lstStyle/>
          <a:p>
            <a:r>
              <a:rPr lang="en-IE" b="1" dirty="0">
                <a:solidFill>
                  <a:schemeClr val="bg1"/>
                </a:solidFill>
                <a:effectLst/>
              </a:rPr>
              <a:t>James Stephens Army Barracks</a:t>
            </a:r>
            <a:endParaRPr lang="en-IE" dirty="0">
              <a:solidFill>
                <a:schemeClr val="bg1"/>
              </a:solidFill>
            </a:endParaRPr>
          </a:p>
        </p:txBody>
      </p:sp>
    </p:spTree>
    <p:extLst>
      <p:ext uri="{BB962C8B-B14F-4D97-AF65-F5344CB8AC3E}">
        <p14:creationId xmlns:p14="http://schemas.microsoft.com/office/powerpoint/2010/main" xmlns="" val="13168691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10000"/>
          </a:bodyPr>
          <a:lstStyle/>
          <a:p>
            <a:pPr marL="0" indent="0" fontAlgn="base">
              <a:buNone/>
            </a:pPr>
            <a:r>
              <a:rPr lang="en-IE" b="1" dirty="0"/>
              <a:t>The longest community connection project ever attempted!</a:t>
            </a:r>
            <a:endParaRPr lang="en-IE" dirty="0"/>
          </a:p>
          <a:p>
            <a:pPr marL="0" indent="0" fontAlgn="base">
              <a:buNone/>
            </a:pPr>
            <a:r>
              <a:rPr lang="en-IE" dirty="0"/>
              <a:t>A star template has been supplied countywide for children and adults to decorate.</a:t>
            </a:r>
          </a:p>
          <a:p>
            <a:pPr marL="0" indent="0" fontAlgn="base">
              <a:buNone/>
            </a:pPr>
            <a:r>
              <a:rPr lang="en-IE" dirty="0"/>
              <a:t>The Kilkenny Libraries and Art It at </a:t>
            </a:r>
            <a:r>
              <a:rPr lang="en-IE" dirty="0" err="1"/>
              <a:t>MacDonagh</a:t>
            </a:r>
            <a:r>
              <a:rPr lang="en-IE" dirty="0"/>
              <a:t> Junction act as star stations throughout the month of November where the stars and decorating material are available for everyone to get involved.</a:t>
            </a:r>
          </a:p>
          <a:p>
            <a:pPr marL="0" indent="0" fontAlgn="base">
              <a:buNone/>
            </a:pPr>
            <a:r>
              <a:rPr lang="en-IE" dirty="0"/>
              <a:t>The stars will be collected, counted and looped on a long ribbon signifying the connectivity of each person that made a decoration. The stars will then be wound around a giant Christmas tree in </a:t>
            </a:r>
            <a:r>
              <a:rPr lang="en-IE" dirty="0" err="1"/>
              <a:t>MacDonagh</a:t>
            </a:r>
            <a:r>
              <a:rPr lang="en-IE" dirty="0"/>
              <a:t> Junction on Sunday the 10th December and the number of stars will be revealed in a festive atmosphere! A wonderful project for young and not so young from all walks of life to come together and work on this special project!</a:t>
            </a:r>
          </a:p>
          <a:p>
            <a:endParaRPr lang="en-IE" dirty="0"/>
          </a:p>
        </p:txBody>
      </p:sp>
      <p:sp>
        <p:nvSpPr>
          <p:cNvPr id="3" name="Title 2"/>
          <p:cNvSpPr>
            <a:spLocks noGrp="1"/>
          </p:cNvSpPr>
          <p:nvPr>
            <p:ph type="title"/>
          </p:nvPr>
        </p:nvSpPr>
        <p:spPr/>
        <p:txBody>
          <a:bodyPr>
            <a:normAutofit fontScale="90000"/>
          </a:bodyPr>
          <a:lstStyle/>
          <a:p>
            <a:r>
              <a:rPr lang="en-IE" dirty="0" smtClean="0">
                <a:solidFill>
                  <a:schemeClr val="bg1"/>
                </a:solidFill>
              </a:rPr>
              <a:t>U- </a:t>
            </a:r>
            <a:r>
              <a:rPr lang="en-IE" dirty="0" err="1" smtClean="0">
                <a:solidFill>
                  <a:schemeClr val="bg1"/>
                </a:solidFill>
              </a:rPr>
              <a:t>Casadh</a:t>
            </a:r>
            <a:r>
              <a:rPr lang="en-IE" dirty="0" smtClean="0">
                <a:solidFill>
                  <a:schemeClr val="bg1"/>
                </a:solidFill>
              </a:rPr>
              <a:t> Star Project –Yulefest Funding</a:t>
            </a:r>
            <a:endParaRPr lang="en-IE" dirty="0">
              <a:solidFill>
                <a:schemeClr val="bg1"/>
              </a:solidFill>
            </a:endParaRPr>
          </a:p>
        </p:txBody>
      </p:sp>
    </p:spTree>
    <p:extLst>
      <p:ext uri="{BB962C8B-B14F-4D97-AF65-F5344CB8AC3E}">
        <p14:creationId xmlns:p14="http://schemas.microsoft.com/office/powerpoint/2010/main" xmlns="" val="23434788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0000" lnSpcReduction="20000"/>
          </a:bodyPr>
          <a:lstStyle/>
          <a:p>
            <a:endParaRPr lang="en-IE" dirty="0" smtClean="0">
              <a:latin typeface="+mj-lt"/>
            </a:endParaRPr>
          </a:p>
          <a:p>
            <a:pPr marL="0" indent="0">
              <a:buNone/>
            </a:pPr>
            <a:r>
              <a:rPr lang="en-IE" dirty="0"/>
              <a:t>Callan FRC: community celebration in the street- Santa arrival, carol singers and a party </a:t>
            </a:r>
          </a:p>
          <a:p>
            <a:pPr marL="0" indent="0">
              <a:buNone/>
            </a:pPr>
            <a:r>
              <a:rPr lang="en-IE" dirty="0"/>
              <a:t>Clara parish Committee: Christmas Party and Solidarity Dinner with music and entertainment </a:t>
            </a:r>
          </a:p>
          <a:p>
            <a:pPr marL="0" indent="0">
              <a:buNone/>
            </a:pPr>
            <a:r>
              <a:rPr lang="en-IE" dirty="0" err="1"/>
              <a:t>Ferrybank</a:t>
            </a:r>
            <a:r>
              <a:rPr lang="en-IE" dirty="0"/>
              <a:t> Combined Residents Association: intercultural party to coincide with the turning on of the Christmas Lights- </a:t>
            </a:r>
            <a:r>
              <a:rPr lang="en-IE" dirty="0" err="1"/>
              <a:t>santas</a:t>
            </a:r>
            <a:r>
              <a:rPr lang="en-IE" dirty="0"/>
              <a:t> arrival with presents for all children, food, music and entertainment in </a:t>
            </a:r>
            <a:r>
              <a:rPr lang="en-IE" dirty="0" err="1"/>
              <a:t>th</a:t>
            </a:r>
            <a:r>
              <a:rPr lang="en-IE" dirty="0"/>
              <a:t> shopping centre parade </a:t>
            </a:r>
          </a:p>
          <a:p>
            <a:pPr marL="0" indent="0">
              <a:buNone/>
            </a:pPr>
            <a:r>
              <a:rPr lang="en-IE" dirty="0" err="1"/>
              <a:t>Moneenroe</a:t>
            </a:r>
            <a:r>
              <a:rPr lang="en-IE" dirty="0"/>
              <a:t> Community Council: A senior Citizens Christmas Party </a:t>
            </a:r>
          </a:p>
          <a:p>
            <a:pPr marL="0" indent="0">
              <a:buNone/>
            </a:pPr>
            <a:r>
              <a:rPr lang="en-IE" dirty="0" err="1"/>
              <a:t>Ossory</a:t>
            </a:r>
            <a:r>
              <a:rPr lang="en-IE" dirty="0"/>
              <a:t> Youth:  Creation of a </a:t>
            </a:r>
            <a:r>
              <a:rPr lang="en-IE" dirty="0" smtClean="0"/>
              <a:t>Christmas</a:t>
            </a:r>
          </a:p>
          <a:p>
            <a:pPr marL="0" indent="0">
              <a:buNone/>
            </a:pPr>
            <a:endParaRPr lang="en-IE" dirty="0"/>
          </a:p>
          <a:p>
            <a:pPr marL="0" indent="0">
              <a:buNone/>
            </a:pPr>
            <a:r>
              <a:rPr lang="en-IE" dirty="0" smtClean="0"/>
              <a:t>Village </a:t>
            </a:r>
            <a:r>
              <a:rPr lang="en-IE" dirty="0"/>
              <a:t>by the youth of the County for display in Butler House over Yulefest   </a:t>
            </a:r>
            <a:endParaRPr lang="en-IE" dirty="0" smtClean="0"/>
          </a:p>
          <a:p>
            <a:pPr marL="0" indent="0">
              <a:buNone/>
            </a:pPr>
            <a:r>
              <a:rPr lang="en-IE" dirty="0" err="1" smtClean="0"/>
              <a:t>Newpark</a:t>
            </a:r>
            <a:r>
              <a:rPr lang="en-IE" dirty="0" smtClean="0"/>
              <a:t> </a:t>
            </a:r>
            <a:r>
              <a:rPr lang="en-IE" dirty="0"/>
              <a:t>Close FRC: An intercultural celebration of dance, music and food  </a:t>
            </a:r>
            <a:endParaRPr lang="en-IE" dirty="0" smtClean="0"/>
          </a:p>
          <a:p>
            <a:endParaRPr lang="en-IE" dirty="0"/>
          </a:p>
          <a:p>
            <a:endParaRPr lang="en-IE" dirty="0"/>
          </a:p>
          <a:p>
            <a:pPr marL="0" indent="0">
              <a:buNone/>
            </a:pPr>
            <a:endParaRPr lang="en-IE" dirty="0">
              <a:solidFill>
                <a:schemeClr val="accent3">
                  <a:lumMod val="40000"/>
                  <a:lumOff val="60000"/>
                </a:schemeClr>
              </a:solidFill>
              <a:latin typeface="+mj-lt"/>
            </a:endParaRPr>
          </a:p>
        </p:txBody>
      </p:sp>
      <p:sp>
        <p:nvSpPr>
          <p:cNvPr id="2" name="Title 1"/>
          <p:cNvSpPr>
            <a:spLocks noGrp="1"/>
          </p:cNvSpPr>
          <p:nvPr>
            <p:ph type="title"/>
          </p:nvPr>
        </p:nvSpPr>
        <p:spPr/>
        <p:txBody>
          <a:bodyPr>
            <a:normAutofit fontScale="90000"/>
          </a:bodyPr>
          <a:lstStyle/>
          <a:p>
            <a:r>
              <a:rPr lang="en-IE" b="1" u="sng" dirty="0">
                <a:solidFill>
                  <a:schemeClr val="bg1"/>
                </a:solidFill>
                <a:effectLst/>
              </a:rPr>
              <a:t>What the PPN are funding over Yulefest</a:t>
            </a:r>
            <a:endParaRPr lang="en-IE" dirty="0">
              <a:solidFill>
                <a:schemeClr val="bg1"/>
              </a:solidFill>
              <a:effectLs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IE" dirty="0" smtClean="0">
              <a:latin typeface="+mj-lt"/>
            </a:endParaRPr>
          </a:p>
          <a:p>
            <a:pPr marL="0" indent="0" algn="ctr">
              <a:buNone/>
            </a:pPr>
            <a:endParaRPr lang="en-IE" dirty="0" smtClean="0">
              <a:solidFill>
                <a:schemeClr val="bg1"/>
              </a:solidFill>
              <a:latin typeface="+mj-lt"/>
            </a:endParaRPr>
          </a:p>
          <a:p>
            <a:pPr marL="0" indent="0" algn="ctr">
              <a:buNone/>
            </a:pPr>
            <a:r>
              <a:rPr lang="en-IE" dirty="0" smtClean="0">
                <a:solidFill>
                  <a:schemeClr val="bg1"/>
                </a:solidFill>
                <a:latin typeface="+mj-lt"/>
              </a:rPr>
              <a:t>To develop and promote “Yulefest Kilkenny” as a destination for people of all ages seeking a quality Christmas experience of shopping, food, crafts and entertainment.</a:t>
            </a:r>
            <a:endParaRPr lang="en-IE" dirty="0">
              <a:solidFill>
                <a:schemeClr val="bg1"/>
              </a:solidFill>
              <a:latin typeface="+mj-lt"/>
            </a:endParaRPr>
          </a:p>
        </p:txBody>
      </p:sp>
      <p:sp>
        <p:nvSpPr>
          <p:cNvPr id="2" name="Title 1"/>
          <p:cNvSpPr>
            <a:spLocks noGrp="1"/>
          </p:cNvSpPr>
          <p:nvPr>
            <p:ph type="title"/>
          </p:nvPr>
        </p:nvSpPr>
        <p:spPr/>
        <p:txBody>
          <a:bodyPr/>
          <a:lstStyle/>
          <a:p>
            <a:r>
              <a:rPr lang="en-IE" dirty="0" smtClean="0">
                <a:solidFill>
                  <a:schemeClr val="bg1"/>
                </a:solidFill>
              </a:rPr>
              <a:t>Mission Statement</a:t>
            </a:r>
            <a:endParaRPr lang="en-IE" dirty="0">
              <a:solidFill>
                <a:schemeClr val="bg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0000" lnSpcReduction="20000"/>
          </a:bodyPr>
          <a:lstStyle/>
          <a:p>
            <a:pPr marL="0" indent="0">
              <a:buNone/>
            </a:pPr>
            <a:r>
              <a:rPr lang="en-IE" sz="2400" dirty="0" err="1"/>
              <a:t>Rothe</a:t>
            </a:r>
            <a:r>
              <a:rPr lang="en-IE" sz="2400" dirty="0"/>
              <a:t> House- reindeer Project: partnering with the Men’s Shed, SOS and the Mother of Fair Love School are coming together to create a reindeer </a:t>
            </a:r>
            <a:r>
              <a:rPr lang="en-IE" sz="2400" dirty="0" smtClean="0"/>
              <a:t>garden. </a:t>
            </a:r>
            <a:endParaRPr lang="en-IE" sz="2400" dirty="0"/>
          </a:p>
          <a:p>
            <a:pPr marL="0" indent="0">
              <a:buNone/>
            </a:pPr>
            <a:r>
              <a:rPr lang="en-IE" sz="2400" dirty="0"/>
              <a:t> </a:t>
            </a:r>
          </a:p>
          <a:p>
            <a:pPr marL="0" indent="0">
              <a:buNone/>
            </a:pPr>
            <a:r>
              <a:rPr lang="en-IE" sz="2400" dirty="0" err="1" smtClean="0"/>
              <a:t>Windgap</a:t>
            </a:r>
            <a:r>
              <a:rPr lang="en-IE" sz="2400" dirty="0"/>
              <a:t>: a whole town Christmas </a:t>
            </a:r>
            <a:r>
              <a:rPr lang="en-IE" sz="2400" dirty="0" smtClean="0"/>
              <a:t>Celebration, </a:t>
            </a:r>
            <a:r>
              <a:rPr lang="en-IE" sz="2400" dirty="0"/>
              <a:t>with themed houses, decorated lake, mother and father </a:t>
            </a:r>
            <a:r>
              <a:rPr lang="en-IE" sz="2400" dirty="0" smtClean="0"/>
              <a:t>Christmas </a:t>
            </a:r>
            <a:r>
              <a:rPr lang="en-IE" sz="2400" dirty="0"/>
              <a:t>with presents for children, music and dancing.   </a:t>
            </a:r>
            <a:endParaRPr lang="en-IE" sz="2400" dirty="0" smtClean="0"/>
          </a:p>
          <a:p>
            <a:pPr marL="0" indent="0">
              <a:buNone/>
            </a:pPr>
            <a:endParaRPr lang="en-IE" sz="2400" dirty="0"/>
          </a:p>
          <a:p>
            <a:pPr marL="0" indent="0">
              <a:buNone/>
            </a:pPr>
            <a:r>
              <a:rPr lang="en-IE" sz="2400" dirty="0" smtClean="0"/>
              <a:t>The </a:t>
            </a:r>
            <a:r>
              <a:rPr lang="en-IE" sz="2400" dirty="0" err="1"/>
              <a:t>Achoil</a:t>
            </a:r>
            <a:r>
              <a:rPr lang="en-IE" sz="2400" dirty="0"/>
              <a:t> group: demonstrate their cultural dance in traditional Costume throughout the Unity parade and get the crowd to join in at the end of the parade at Graces Castle.     </a:t>
            </a:r>
          </a:p>
          <a:p>
            <a:pPr marL="0" indent="0">
              <a:buNone/>
            </a:pPr>
            <a:endParaRPr lang="en-IE" sz="2400" dirty="0"/>
          </a:p>
          <a:p>
            <a:pPr marL="0" indent="0">
              <a:buNone/>
            </a:pPr>
            <a:r>
              <a:rPr lang="en-IE" sz="2400" dirty="0"/>
              <a:t>Ballyragget Development Association: Light up the Village and decorate the Island in the </a:t>
            </a:r>
            <a:r>
              <a:rPr lang="en-IE" sz="2400" dirty="0" smtClean="0"/>
              <a:t>Square.</a:t>
            </a:r>
            <a:endParaRPr lang="en-IE" sz="2400" dirty="0"/>
          </a:p>
          <a:p>
            <a:pPr marL="0" indent="0">
              <a:buNone/>
            </a:pPr>
            <a:endParaRPr lang="en-IE" sz="2400" dirty="0" smtClean="0"/>
          </a:p>
          <a:p>
            <a:pPr marL="0" indent="0">
              <a:buNone/>
            </a:pPr>
            <a:r>
              <a:rPr lang="en-IE" sz="2400" dirty="0" smtClean="0"/>
              <a:t>South </a:t>
            </a:r>
            <a:r>
              <a:rPr lang="en-IE" sz="2400" dirty="0"/>
              <a:t>Sudanese Community Association: End of Year Celebration for everyone. Traditional dance, </a:t>
            </a:r>
            <a:r>
              <a:rPr lang="en-IE" sz="2400" dirty="0" smtClean="0"/>
              <a:t>Children's </a:t>
            </a:r>
            <a:r>
              <a:rPr lang="en-IE" sz="2400" dirty="0"/>
              <a:t>games, talent show etc. music and </a:t>
            </a:r>
            <a:r>
              <a:rPr lang="en-IE" sz="2400" dirty="0" smtClean="0"/>
              <a:t>food.</a:t>
            </a:r>
          </a:p>
          <a:p>
            <a:endParaRPr lang="en-IE" sz="2400" dirty="0"/>
          </a:p>
          <a:p>
            <a:endParaRPr lang="en-IE" sz="2400" dirty="0"/>
          </a:p>
          <a:p>
            <a:pPr marL="0" indent="0">
              <a:buNone/>
            </a:pPr>
            <a:endParaRPr lang="en-IE" sz="2400" dirty="0" smtClean="0">
              <a:solidFill>
                <a:schemeClr val="accent3">
                  <a:lumMod val="40000"/>
                  <a:lumOff val="60000"/>
                </a:schemeClr>
              </a:solidFill>
            </a:endParaRPr>
          </a:p>
        </p:txBody>
      </p:sp>
      <p:sp>
        <p:nvSpPr>
          <p:cNvPr id="2" name="Title 1"/>
          <p:cNvSpPr>
            <a:spLocks noGrp="1"/>
          </p:cNvSpPr>
          <p:nvPr>
            <p:ph type="title"/>
          </p:nvPr>
        </p:nvSpPr>
        <p:spPr/>
        <p:txBody>
          <a:bodyPr>
            <a:normAutofit fontScale="90000"/>
          </a:bodyPr>
          <a:lstStyle/>
          <a:p>
            <a:r>
              <a:rPr lang="en-IE" b="1" u="sng" dirty="0">
                <a:solidFill>
                  <a:schemeClr val="bg1"/>
                </a:solidFill>
                <a:effectLst/>
              </a:rPr>
              <a:t>What the PPN are funding over Yulefest</a:t>
            </a:r>
            <a:endParaRPr lang="en-IE" dirty="0">
              <a:solidFill>
                <a:schemeClr val="bg1"/>
              </a:solidFill>
              <a:effectLs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IE" dirty="0" smtClean="0">
                <a:latin typeface="+mj-lt"/>
              </a:rPr>
              <a:t>Retain and Attract Visitors</a:t>
            </a:r>
          </a:p>
          <a:p>
            <a:pPr marL="0" indent="0">
              <a:buNone/>
            </a:pPr>
            <a:r>
              <a:rPr lang="en-IE" dirty="0" smtClean="0">
                <a:latin typeface="+mj-lt"/>
              </a:rPr>
              <a:t>Boost to Local Economy Pre-Christmas</a:t>
            </a:r>
          </a:p>
          <a:p>
            <a:pPr marL="0" indent="0">
              <a:buNone/>
            </a:pPr>
            <a:r>
              <a:rPr lang="en-IE" dirty="0" smtClean="0">
                <a:latin typeface="+mj-lt"/>
              </a:rPr>
              <a:t>Raise Profile of Artisan Producers</a:t>
            </a:r>
          </a:p>
          <a:p>
            <a:pPr marL="0" indent="0">
              <a:buNone/>
            </a:pPr>
            <a:r>
              <a:rPr lang="en-IE" dirty="0" smtClean="0">
                <a:latin typeface="+mj-lt"/>
              </a:rPr>
              <a:t>Provide Stage for Local Talent </a:t>
            </a:r>
          </a:p>
          <a:p>
            <a:pPr marL="0" indent="0">
              <a:buNone/>
            </a:pPr>
            <a:r>
              <a:rPr lang="en-IE" dirty="0" smtClean="0">
                <a:latin typeface="+mj-lt"/>
              </a:rPr>
              <a:t>Promote High Quality Seasonal Events</a:t>
            </a:r>
          </a:p>
          <a:p>
            <a:pPr marL="0" indent="0">
              <a:buNone/>
            </a:pPr>
            <a:r>
              <a:rPr lang="en-IE" dirty="0" smtClean="0">
                <a:latin typeface="+mj-lt"/>
              </a:rPr>
              <a:t>Kilkenny County Council cannot complete this process alone. Without the input and support of the business and other communities the full potential of the project cannot be realised.</a:t>
            </a:r>
            <a:endParaRPr lang="en-IE" dirty="0">
              <a:latin typeface="+mj-lt"/>
            </a:endParaRPr>
          </a:p>
        </p:txBody>
      </p:sp>
      <p:sp>
        <p:nvSpPr>
          <p:cNvPr id="2" name="Title 1"/>
          <p:cNvSpPr>
            <a:spLocks noGrp="1"/>
          </p:cNvSpPr>
          <p:nvPr>
            <p:ph type="title"/>
          </p:nvPr>
        </p:nvSpPr>
        <p:spPr/>
        <p:txBody>
          <a:bodyPr/>
          <a:lstStyle/>
          <a:p>
            <a:r>
              <a:rPr lang="en-IE" dirty="0" smtClean="0">
                <a:solidFill>
                  <a:schemeClr val="bg1"/>
                </a:solidFill>
              </a:rPr>
              <a:t>Potential</a:t>
            </a:r>
            <a:endParaRPr lang="en-IE" dirty="0">
              <a:solidFill>
                <a:schemeClr val="bg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2124472"/>
          </a:xfrm>
        </p:spPr>
        <p:txBody>
          <a:bodyPr>
            <a:normAutofit/>
          </a:bodyPr>
          <a:lstStyle/>
          <a:p>
            <a:r>
              <a:rPr lang="en-IE" sz="2000" dirty="0" err="1">
                <a:solidFill>
                  <a:schemeClr val="bg1"/>
                </a:solidFill>
              </a:rPr>
              <a:t>Seo</a:t>
            </a:r>
            <a:r>
              <a:rPr lang="en-IE" sz="2000" dirty="0">
                <a:solidFill>
                  <a:schemeClr val="bg1"/>
                </a:solidFill>
              </a:rPr>
              <a:t> Linn are an energetic and fun young band that burst onto the Irish music scene with their powerful originals and unique take on contemporary songs with a particular passion for </a:t>
            </a:r>
            <a:r>
              <a:rPr lang="en-IE" sz="2000" dirty="0" err="1">
                <a:solidFill>
                  <a:schemeClr val="bg1"/>
                </a:solidFill>
              </a:rPr>
              <a:t>Gaeilge</a:t>
            </a:r>
            <a:r>
              <a:rPr lang="en-IE" sz="2000" dirty="0">
                <a:solidFill>
                  <a:schemeClr val="bg1"/>
                </a:solidFill>
              </a:rPr>
              <a:t>.</a:t>
            </a:r>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457200" y="2405824"/>
            <a:ext cx="8229600" cy="28083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1832805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2124472"/>
          </a:xfrm>
        </p:spPr>
        <p:txBody>
          <a:bodyPr>
            <a:normAutofit/>
          </a:bodyPr>
          <a:lstStyle/>
          <a:p>
            <a:r>
              <a:rPr lang="en-IE" sz="2000" dirty="0">
                <a:solidFill>
                  <a:schemeClr val="bg1"/>
                </a:solidFill>
              </a:rPr>
              <a:t>Presenters from the station will be on the streets of the Marble City each Saturday in December looking for the next big thing! Whether you’re a solo performer or in a band, they want to hear your talent. The winner will receive some amazing prizes, along with airplay on the market leading radio station. Check out beat102103.com and listen in to </a:t>
            </a:r>
            <a:r>
              <a:rPr lang="en-IE" sz="2000" dirty="0" err="1">
                <a:solidFill>
                  <a:schemeClr val="bg1"/>
                </a:solidFill>
              </a:rPr>
              <a:t>Irishbeats</a:t>
            </a:r>
            <a:r>
              <a:rPr lang="en-IE" sz="2000" dirty="0">
                <a:solidFill>
                  <a:schemeClr val="bg1"/>
                </a:solidFill>
              </a:rPr>
              <a:t> on Sunday </a:t>
            </a:r>
            <a:r>
              <a:rPr lang="en-IE" sz="2000" dirty="0" smtClean="0">
                <a:solidFill>
                  <a:schemeClr val="bg1"/>
                </a:solidFill>
              </a:rPr>
              <a:t>evenings.</a:t>
            </a:r>
            <a:endParaRPr lang="en-IE" sz="2000" dirty="0">
              <a:solidFill>
                <a:schemeClr val="bg1"/>
              </a:solidFill>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457200" y="2405824"/>
            <a:ext cx="8229600" cy="28083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8706770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15416"/>
            <a:ext cx="8229600" cy="2520280"/>
          </a:xfrm>
        </p:spPr>
        <p:txBody>
          <a:bodyPr>
            <a:normAutofit/>
          </a:bodyPr>
          <a:lstStyle/>
          <a:p>
            <a:r>
              <a:rPr lang="en-IE" sz="2200" dirty="0" smtClean="0">
                <a:solidFill>
                  <a:schemeClr val="bg1"/>
                </a:solidFill>
              </a:rPr>
              <a:t/>
            </a:r>
            <a:br>
              <a:rPr lang="en-IE" sz="2200" dirty="0" smtClean="0">
                <a:solidFill>
                  <a:schemeClr val="bg1"/>
                </a:solidFill>
              </a:rPr>
            </a:br>
            <a:r>
              <a:rPr lang="en-IE" sz="2200" dirty="0" smtClean="0">
                <a:solidFill>
                  <a:schemeClr val="bg1"/>
                </a:solidFill>
              </a:rPr>
              <a:t>On </a:t>
            </a:r>
            <a:r>
              <a:rPr lang="en-IE" sz="2200" dirty="0">
                <a:solidFill>
                  <a:schemeClr val="bg1"/>
                </a:solidFill>
              </a:rPr>
              <a:t>2nd December 2017, Notable Works will stage a very special production of Handel’s Messiah as part of Yulefest Kilkenny’s Christmas </a:t>
            </a:r>
            <a:r>
              <a:rPr lang="en-IE" sz="2200" dirty="0" smtClean="0">
                <a:solidFill>
                  <a:schemeClr val="bg1"/>
                </a:solidFill>
              </a:rPr>
              <a:t>program.  </a:t>
            </a:r>
            <a:br>
              <a:rPr lang="en-IE" sz="2200" dirty="0" smtClean="0">
                <a:solidFill>
                  <a:schemeClr val="bg1"/>
                </a:solidFill>
              </a:rPr>
            </a:br>
            <a:endParaRPr lang="en-IE"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457200" y="2405824"/>
            <a:ext cx="8229600" cy="28083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5988375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IE" sz="2200" dirty="0">
                <a:solidFill>
                  <a:schemeClr val="bg1"/>
                </a:solidFill>
              </a:rPr>
              <a:t>With a career spanning five decades, Paul Brady, singer, songwriter and multi-instrumentalist is one of contemporary music’s most enduringly popular </a:t>
            </a:r>
            <a:r>
              <a:rPr lang="en-IE" sz="2200" dirty="0" smtClean="0">
                <a:solidFill>
                  <a:schemeClr val="bg1"/>
                </a:solidFill>
              </a:rPr>
              <a:t>artists. Saturday December 16</a:t>
            </a:r>
            <a:r>
              <a:rPr lang="en-IE" sz="2200" baseline="30000" dirty="0" smtClean="0">
                <a:solidFill>
                  <a:schemeClr val="bg1"/>
                </a:solidFill>
              </a:rPr>
              <a:t>th</a:t>
            </a:r>
            <a:r>
              <a:rPr lang="en-IE" sz="2200" dirty="0" smtClean="0">
                <a:solidFill>
                  <a:schemeClr val="bg1"/>
                </a:solidFill>
              </a:rPr>
              <a:t> @ St </a:t>
            </a:r>
            <a:r>
              <a:rPr lang="en-IE" sz="2200" dirty="0" err="1" smtClean="0">
                <a:solidFill>
                  <a:schemeClr val="bg1"/>
                </a:solidFill>
              </a:rPr>
              <a:t>Canices</a:t>
            </a:r>
            <a:r>
              <a:rPr lang="en-IE" sz="2200" dirty="0" smtClean="0">
                <a:solidFill>
                  <a:schemeClr val="bg1"/>
                </a:solidFill>
              </a:rPr>
              <a:t> Cathedral.</a:t>
            </a:r>
            <a:endParaRPr lang="en-IE"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457200" y="1988840"/>
            <a:ext cx="8229600" cy="352839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5064409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916832"/>
          </a:xfrm>
        </p:spPr>
        <p:txBody>
          <a:bodyPr>
            <a:normAutofit fontScale="90000"/>
          </a:bodyPr>
          <a:lstStyle/>
          <a:p>
            <a:r>
              <a:rPr lang="en-IE" sz="2000" dirty="0" smtClean="0"/>
              <a:t/>
            </a:r>
            <a:br>
              <a:rPr lang="en-IE" sz="2000" dirty="0" smtClean="0"/>
            </a:br>
            <a:r>
              <a:rPr lang="en-IE" sz="2000" dirty="0" smtClean="0">
                <a:solidFill>
                  <a:schemeClr val="bg1"/>
                </a:solidFill>
              </a:rPr>
              <a:t>The </a:t>
            </a:r>
            <a:r>
              <a:rPr lang="en-IE" sz="2000" dirty="0">
                <a:solidFill>
                  <a:schemeClr val="bg1"/>
                </a:solidFill>
              </a:rPr>
              <a:t>Dublin Ukulele Collective (DUC) is a forty-plus piece ukulele harmony band with a high feel-good-factor and watching them perform, the fun is obvious. Members range in age up </a:t>
            </a:r>
            <a:r>
              <a:rPr lang="en-IE" sz="2000" dirty="0" smtClean="0">
                <a:solidFill>
                  <a:schemeClr val="bg1"/>
                </a:solidFill>
              </a:rPr>
              <a:t>to 70</a:t>
            </a:r>
            <a:r>
              <a:rPr lang="en-IE" sz="2000" dirty="0">
                <a:solidFill>
                  <a:schemeClr val="bg1"/>
                </a:solidFill>
              </a:rPr>
              <a:t>+ and they perform a diverse repertoire of songs which reflect their age span</a:t>
            </a:r>
            <a:r>
              <a:rPr lang="en-IE" dirty="0">
                <a:solidFill>
                  <a:schemeClr val="bg1"/>
                </a:solidFill>
              </a:rPr>
              <a:t>.</a:t>
            </a: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457200" y="2405824"/>
            <a:ext cx="8229600" cy="28083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174199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endParaRPr lang="en-IE" dirty="0" smtClean="0"/>
          </a:p>
          <a:p>
            <a:pPr marL="0" indent="0">
              <a:buNone/>
            </a:pPr>
            <a:r>
              <a:rPr lang="en-IE" dirty="0" smtClean="0"/>
              <a:t>Ireland’s ancient East</a:t>
            </a:r>
          </a:p>
          <a:p>
            <a:pPr marL="0" indent="0">
              <a:buNone/>
            </a:pPr>
            <a:r>
              <a:rPr lang="en-IE" dirty="0" smtClean="0"/>
              <a:t>Irish ferries</a:t>
            </a:r>
          </a:p>
          <a:p>
            <a:pPr marL="0" indent="0">
              <a:buNone/>
            </a:pPr>
            <a:r>
              <a:rPr lang="en-IE" dirty="0" smtClean="0"/>
              <a:t>Independent newspapers</a:t>
            </a:r>
          </a:p>
          <a:p>
            <a:pPr marL="0" indent="0">
              <a:buNone/>
            </a:pPr>
            <a:r>
              <a:rPr lang="en-IE" dirty="0" smtClean="0"/>
              <a:t>Nationwide</a:t>
            </a:r>
          </a:p>
          <a:p>
            <a:pPr marL="0" indent="0">
              <a:buNone/>
            </a:pPr>
            <a:r>
              <a:rPr lang="en-IE" dirty="0" smtClean="0"/>
              <a:t>Sunday Business Post</a:t>
            </a:r>
          </a:p>
          <a:p>
            <a:pPr marL="0" indent="0">
              <a:buNone/>
            </a:pPr>
            <a:r>
              <a:rPr lang="en-IE" dirty="0" smtClean="0"/>
              <a:t>Ireland AM</a:t>
            </a:r>
          </a:p>
          <a:p>
            <a:pPr marL="0" indent="0">
              <a:buNone/>
            </a:pPr>
            <a:r>
              <a:rPr lang="en-IE" dirty="0" smtClean="0"/>
              <a:t>Kilkenny Community Radio</a:t>
            </a:r>
          </a:p>
          <a:p>
            <a:pPr marL="0" indent="0">
              <a:buNone/>
            </a:pPr>
            <a:endParaRPr lang="en-IE" dirty="0"/>
          </a:p>
        </p:txBody>
      </p:sp>
      <p:sp>
        <p:nvSpPr>
          <p:cNvPr id="3" name="Title 2"/>
          <p:cNvSpPr>
            <a:spLocks noGrp="1"/>
          </p:cNvSpPr>
          <p:nvPr>
            <p:ph type="title"/>
          </p:nvPr>
        </p:nvSpPr>
        <p:spPr/>
        <p:txBody>
          <a:bodyPr/>
          <a:lstStyle/>
          <a:p>
            <a:r>
              <a:rPr lang="en-IE" dirty="0" smtClean="0">
                <a:solidFill>
                  <a:schemeClr val="bg1"/>
                </a:solidFill>
              </a:rPr>
              <a:t>Interest &amp; media attention to date</a:t>
            </a:r>
            <a:endParaRPr lang="en-IE" dirty="0">
              <a:solidFill>
                <a:schemeClr val="bg1"/>
              </a:solidFill>
            </a:endParaRPr>
          </a:p>
        </p:txBody>
      </p:sp>
    </p:spTree>
    <p:extLst>
      <p:ext uri="{BB962C8B-B14F-4D97-AF65-F5344CB8AC3E}">
        <p14:creationId xmlns:p14="http://schemas.microsoft.com/office/powerpoint/2010/main" xmlns="" val="22868964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IE" dirty="0" smtClean="0"/>
              <a:t>The festival has agreed media partnership's with the Kilkenny people, KCLR, and will be spending on a regional basis to ensure good footfall to Kilkenny.</a:t>
            </a:r>
          </a:p>
          <a:p>
            <a:pPr marL="0" indent="0">
              <a:buNone/>
            </a:pPr>
            <a:endParaRPr lang="en-IE" dirty="0"/>
          </a:p>
          <a:p>
            <a:pPr marL="0" indent="0">
              <a:buNone/>
            </a:pPr>
            <a:r>
              <a:rPr lang="en-IE" dirty="0" smtClean="0"/>
              <a:t>Huge support has come from the hotels, and businesses of Kilkenny this year, sponsoring events, reindeer, etc.</a:t>
            </a:r>
          </a:p>
          <a:p>
            <a:pPr marL="0" indent="0">
              <a:buNone/>
            </a:pPr>
            <a:endParaRPr lang="en-IE" dirty="0"/>
          </a:p>
          <a:p>
            <a:pPr marL="0" indent="0">
              <a:buNone/>
            </a:pPr>
            <a:r>
              <a:rPr lang="en-IE" dirty="0" smtClean="0"/>
              <a:t>Support from the PPN has been hugely valuable, also the Chamber, LEO, and Leader, but without the council this festival would not be happening. </a:t>
            </a:r>
          </a:p>
          <a:p>
            <a:pPr marL="0" indent="0">
              <a:buNone/>
            </a:pPr>
            <a:endParaRPr lang="en-IE" dirty="0"/>
          </a:p>
        </p:txBody>
      </p:sp>
      <p:sp>
        <p:nvSpPr>
          <p:cNvPr id="3" name="Title 2"/>
          <p:cNvSpPr>
            <a:spLocks noGrp="1"/>
          </p:cNvSpPr>
          <p:nvPr>
            <p:ph type="title"/>
          </p:nvPr>
        </p:nvSpPr>
        <p:spPr/>
        <p:txBody>
          <a:bodyPr/>
          <a:lstStyle/>
          <a:p>
            <a:r>
              <a:rPr lang="en-IE" dirty="0" smtClean="0">
                <a:solidFill>
                  <a:schemeClr val="bg1"/>
                </a:solidFill>
              </a:rPr>
              <a:t>Sponsors /Media Partners/ Support</a:t>
            </a:r>
            <a:endParaRPr lang="en-IE" dirty="0">
              <a:solidFill>
                <a:schemeClr val="bg1"/>
              </a:solidFill>
            </a:endParaRPr>
          </a:p>
        </p:txBody>
      </p:sp>
    </p:spTree>
    <p:extLst>
      <p:ext uri="{BB962C8B-B14F-4D97-AF65-F5344CB8AC3E}">
        <p14:creationId xmlns:p14="http://schemas.microsoft.com/office/powerpoint/2010/main" xmlns="" val="38643421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pPr marL="0" indent="0">
              <a:buNone/>
            </a:pPr>
            <a:r>
              <a:rPr lang="en-IE" dirty="0" smtClean="0"/>
              <a:t>To support, promote and engage with the festival.</a:t>
            </a:r>
          </a:p>
          <a:p>
            <a:pPr marL="0" indent="0">
              <a:buNone/>
            </a:pPr>
            <a:endParaRPr lang="en-IE" dirty="0" smtClean="0"/>
          </a:p>
          <a:p>
            <a:pPr marL="0" indent="0">
              <a:buNone/>
            </a:pPr>
            <a:r>
              <a:rPr lang="en-IE" dirty="0" smtClean="0"/>
              <a:t>Attend the launch night Dec 1st, and other events where possible, share the program and the concept with family and friends.</a:t>
            </a:r>
          </a:p>
          <a:p>
            <a:endParaRPr lang="en-IE" dirty="0"/>
          </a:p>
          <a:p>
            <a:pPr marL="0" indent="0">
              <a:buNone/>
            </a:pPr>
            <a:r>
              <a:rPr lang="en-IE" dirty="0" smtClean="0"/>
              <a:t>Yulefest is a fantastic initiative by Kilkenny </a:t>
            </a:r>
            <a:r>
              <a:rPr lang="en-IE" dirty="0"/>
              <a:t>C</a:t>
            </a:r>
            <a:r>
              <a:rPr lang="en-IE" dirty="0" smtClean="0"/>
              <a:t>ounty Council, the festival could not happen without the support of the local authority. The future potential for a city like Kilkenny, and its many stake holders will be substantial on so many fronts with everyone's support- especially yours! Thank you for your time today and I look forward to seeing you this Christmas in Kilkenny!</a:t>
            </a:r>
          </a:p>
          <a:p>
            <a:pPr marL="0" indent="0">
              <a:buNone/>
            </a:pPr>
            <a:endParaRPr lang="en-IE" dirty="0"/>
          </a:p>
        </p:txBody>
      </p:sp>
      <p:sp>
        <p:nvSpPr>
          <p:cNvPr id="3" name="Title 2"/>
          <p:cNvSpPr>
            <a:spLocks noGrp="1"/>
          </p:cNvSpPr>
          <p:nvPr>
            <p:ph type="title"/>
          </p:nvPr>
        </p:nvSpPr>
        <p:spPr/>
        <p:txBody>
          <a:bodyPr/>
          <a:lstStyle/>
          <a:p>
            <a:r>
              <a:rPr lang="en-IE" dirty="0" smtClean="0">
                <a:solidFill>
                  <a:schemeClr val="bg1"/>
                </a:solidFill>
              </a:rPr>
              <a:t>What would I like from you?</a:t>
            </a:r>
            <a:endParaRPr lang="en-IE" dirty="0">
              <a:solidFill>
                <a:schemeClr val="bg1"/>
              </a:solidFill>
            </a:endParaRPr>
          </a:p>
        </p:txBody>
      </p:sp>
    </p:spTree>
    <p:extLst>
      <p:ext uri="{BB962C8B-B14F-4D97-AF65-F5344CB8AC3E}">
        <p14:creationId xmlns:p14="http://schemas.microsoft.com/office/powerpoint/2010/main" xmlns="" val="4064667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IE" dirty="0" smtClean="0">
              <a:latin typeface="+mj-lt"/>
            </a:endParaRPr>
          </a:p>
          <a:p>
            <a:pPr marL="0" indent="0" algn="ctr">
              <a:buNone/>
            </a:pPr>
            <a:r>
              <a:rPr lang="en-IE" sz="2800" dirty="0" smtClean="0">
                <a:solidFill>
                  <a:schemeClr val="bg1"/>
                </a:solidFill>
                <a:latin typeface="+mj-lt"/>
              </a:rPr>
              <a:t>To develop a nationally and internationally recognised and desirable Christmas Festival of crafts, food, entertainment and family events in Kilkenny for local communities and visitors to enjoy which supports local businesses and producers.</a:t>
            </a:r>
          </a:p>
        </p:txBody>
      </p:sp>
      <p:sp>
        <p:nvSpPr>
          <p:cNvPr id="2" name="Title 1"/>
          <p:cNvSpPr>
            <a:spLocks noGrp="1"/>
          </p:cNvSpPr>
          <p:nvPr>
            <p:ph type="title"/>
          </p:nvPr>
        </p:nvSpPr>
        <p:spPr/>
        <p:txBody>
          <a:bodyPr/>
          <a:lstStyle/>
          <a:p>
            <a:r>
              <a:rPr lang="en-IE" dirty="0" smtClean="0">
                <a:solidFill>
                  <a:schemeClr val="bg1"/>
                </a:solidFill>
              </a:rPr>
              <a:t>Vision</a:t>
            </a:r>
            <a:endParaRPr lang="en-IE" dirty="0">
              <a:solidFill>
                <a:schemeClr val="bg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4365104"/>
            <a:ext cx="8229600" cy="1008152"/>
          </a:xfrm>
        </p:spPr>
        <p:txBody>
          <a:bodyPr>
            <a:normAutofit fontScale="77500" lnSpcReduction="20000"/>
          </a:bodyPr>
          <a:lstStyle/>
          <a:p>
            <a:pPr>
              <a:buNone/>
            </a:pPr>
            <a:r>
              <a:rPr lang="en-IE" dirty="0" smtClean="0"/>
              <a:t>Please visit;</a:t>
            </a:r>
          </a:p>
          <a:p>
            <a:pPr>
              <a:buNone/>
            </a:pPr>
            <a:endParaRPr lang="en-IE" dirty="0"/>
          </a:p>
          <a:p>
            <a:pPr>
              <a:buNone/>
            </a:pPr>
            <a:r>
              <a:rPr lang="en-IE" dirty="0" smtClean="0"/>
              <a:t>www.yulefestkilkenny.ie</a:t>
            </a:r>
            <a:endParaRPr lang="en-IE" dirty="0"/>
          </a:p>
        </p:txBody>
      </p:sp>
      <p:sp>
        <p:nvSpPr>
          <p:cNvPr id="2" name="Title 1"/>
          <p:cNvSpPr>
            <a:spLocks noGrp="1"/>
          </p:cNvSpPr>
          <p:nvPr>
            <p:ph type="title"/>
          </p:nvPr>
        </p:nvSpPr>
        <p:spPr>
          <a:xfrm>
            <a:off x="457200" y="274638"/>
            <a:ext cx="8229600" cy="4306490"/>
          </a:xfrm>
        </p:spPr>
        <p:txBody>
          <a:bodyPr>
            <a:normAutofit/>
          </a:bodyPr>
          <a:lstStyle/>
          <a:p>
            <a:pPr algn="ctr"/>
            <a:r>
              <a:rPr lang="en-IE" sz="4400" dirty="0" smtClean="0">
                <a:solidFill>
                  <a:schemeClr val="tx1"/>
                </a:solidFill>
              </a:rPr>
              <a:t>Don’t Miss the Opportunity</a:t>
            </a:r>
            <a:br>
              <a:rPr lang="en-IE" sz="4400" dirty="0" smtClean="0">
                <a:solidFill>
                  <a:schemeClr val="tx1"/>
                </a:solidFill>
              </a:rPr>
            </a:br>
            <a:r>
              <a:rPr lang="en-IE" sz="4400" dirty="0" smtClean="0">
                <a:solidFill>
                  <a:schemeClr val="tx1"/>
                </a:solidFill>
              </a:rPr>
              <a:t>Help us to Create the Best </a:t>
            </a:r>
            <a:br>
              <a:rPr lang="en-IE" sz="4400" dirty="0" smtClean="0">
                <a:solidFill>
                  <a:schemeClr val="tx1"/>
                </a:solidFill>
              </a:rPr>
            </a:br>
            <a:r>
              <a:rPr lang="en-IE" sz="4400" dirty="0" smtClean="0">
                <a:solidFill>
                  <a:schemeClr val="accent3">
                    <a:lumMod val="60000"/>
                    <a:lumOff val="40000"/>
                  </a:schemeClr>
                </a:solidFill>
              </a:rPr>
              <a:t/>
            </a:r>
            <a:br>
              <a:rPr lang="en-IE" sz="4400" dirty="0" smtClean="0">
                <a:solidFill>
                  <a:schemeClr val="accent3">
                    <a:lumMod val="60000"/>
                    <a:lumOff val="40000"/>
                  </a:schemeClr>
                </a:solidFill>
              </a:rPr>
            </a:br>
            <a:r>
              <a:rPr lang="en-IE" sz="5400" dirty="0" smtClean="0">
                <a:solidFill>
                  <a:schemeClr val="bg1"/>
                </a:solidFill>
              </a:rPr>
              <a:t>Yulefest Kilkenny </a:t>
            </a:r>
            <a:r>
              <a:rPr lang="en-IE" sz="4400" dirty="0" smtClean="0">
                <a:solidFill>
                  <a:schemeClr val="accent3">
                    <a:lumMod val="60000"/>
                    <a:lumOff val="40000"/>
                  </a:schemeClr>
                </a:solidFill>
              </a:rPr>
              <a:t/>
            </a:r>
            <a:br>
              <a:rPr lang="en-IE" sz="4400" dirty="0" smtClean="0">
                <a:solidFill>
                  <a:schemeClr val="accent3">
                    <a:lumMod val="60000"/>
                    <a:lumOff val="40000"/>
                  </a:schemeClr>
                </a:solidFill>
              </a:rPr>
            </a:br>
            <a:r>
              <a:rPr lang="en-IE" sz="4400" dirty="0">
                <a:solidFill>
                  <a:schemeClr val="accent3">
                    <a:lumMod val="60000"/>
                    <a:lumOff val="40000"/>
                  </a:schemeClr>
                </a:solidFill>
              </a:rPr>
              <a:t/>
            </a:r>
            <a:br>
              <a:rPr lang="en-IE" sz="4400" dirty="0">
                <a:solidFill>
                  <a:schemeClr val="accent3">
                    <a:lumMod val="60000"/>
                    <a:lumOff val="40000"/>
                  </a:schemeClr>
                </a:solidFill>
              </a:rPr>
            </a:br>
            <a:endParaRPr lang="en-IE" sz="4400" dirty="0">
              <a:solidFill>
                <a:schemeClr val="accent3">
                  <a:lumMod val="60000"/>
                  <a:lumOff val="40000"/>
                </a:schemeClr>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IE" dirty="0" smtClean="0">
                <a:solidFill>
                  <a:schemeClr val="bg1"/>
                </a:solidFill>
                <a:latin typeface="+mj-lt"/>
              </a:rPr>
              <a:t>Two Thirds of Visitors come from outside of host towns</a:t>
            </a:r>
          </a:p>
          <a:p>
            <a:pPr marL="0" indent="0">
              <a:buNone/>
            </a:pPr>
            <a:r>
              <a:rPr lang="en-IE" dirty="0" smtClean="0">
                <a:solidFill>
                  <a:schemeClr val="bg1"/>
                </a:solidFill>
                <a:latin typeface="+mj-lt"/>
              </a:rPr>
              <a:t>Regional and National visitors spend on average 40% more than local visitors</a:t>
            </a:r>
          </a:p>
          <a:p>
            <a:pPr marL="0" indent="0">
              <a:buNone/>
            </a:pPr>
            <a:r>
              <a:rPr lang="en-IE" dirty="0" smtClean="0">
                <a:solidFill>
                  <a:schemeClr val="bg1"/>
                </a:solidFill>
                <a:latin typeface="+mj-lt"/>
              </a:rPr>
              <a:t>Irish people spend more than any other nationality in Europe at Christmas, average €1,045 per person</a:t>
            </a:r>
          </a:p>
          <a:p>
            <a:pPr marL="0" indent="0">
              <a:buNone/>
            </a:pPr>
            <a:r>
              <a:rPr lang="en-IE" dirty="0" smtClean="0">
                <a:solidFill>
                  <a:schemeClr val="bg1"/>
                </a:solidFill>
                <a:latin typeface="+mj-lt"/>
              </a:rPr>
              <a:t>Up to 50% of retail income annually is generated in the four weeks before Christmas</a:t>
            </a:r>
          </a:p>
          <a:p>
            <a:pPr marL="0" indent="0">
              <a:buNone/>
            </a:pPr>
            <a:r>
              <a:rPr lang="en-IE" dirty="0" smtClean="0">
                <a:solidFill>
                  <a:schemeClr val="bg1"/>
                </a:solidFill>
                <a:latin typeface="+mj-lt"/>
              </a:rPr>
              <a:t>Shopping has moved online but at Christmas most people travel or day trip for shopping and entertainment</a:t>
            </a:r>
            <a:endParaRPr lang="en-IE" dirty="0">
              <a:solidFill>
                <a:schemeClr val="bg1"/>
              </a:solidFill>
              <a:latin typeface="+mj-lt"/>
            </a:endParaRPr>
          </a:p>
        </p:txBody>
      </p:sp>
      <p:sp>
        <p:nvSpPr>
          <p:cNvPr id="2" name="Title 1"/>
          <p:cNvSpPr>
            <a:spLocks noGrp="1"/>
          </p:cNvSpPr>
          <p:nvPr>
            <p:ph type="title"/>
          </p:nvPr>
        </p:nvSpPr>
        <p:spPr/>
        <p:txBody>
          <a:bodyPr/>
          <a:lstStyle/>
          <a:p>
            <a:r>
              <a:rPr lang="en-IE" dirty="0" smtClean="0">
                <a:solidFill>
                  <a:schemeClr val="bg1"/>
                </a:solidFill>
              </a:rPr>
              <a:t>Facts to Remember</a:t>
            </a:r>
            <a:endParaRPr lang="en-IE" dirty="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IE" dirty="0" smtClean="0">
                <a:solidFill>
                  <a:schemeClr val="bg1"/>
                </a:solidFill>
                <a:latin typeface="+mj-lt"/>
              </a:rPr>
              <a:t>To improve, co-ordinate, promote Kilkenny Christmas Offering</a:t>
            </a:r>
          </a:p>
          <a:p>
            <a:pPr marL="0" indent="0">
              <a:buNone/>
            </a:pPr>
            <a:r>
              <a:rPr lang="en-IE" dirty="0" smtClean="0">
                <a:solidFill>
                  <a:schemeClr val="bg1"/>
                </a:solidFill>
                <a:latin typeface="+mj-lt"/>
              </a:rPr>
              <a:t>To retain and attract visitors</a:t>
            </a:r>
          </a:p>
          <a:p>
            <a:pPr marL="0" indent="0">
              <a:buNone/>
            </a:pPr>
            <a:r>
              <a:rPr lang="en-IE" dirty="0" smtClean="0">
                <a:solidFill>
                  <a:schemeClr val="bg1"/>
                </a:solidFill>
                <a:latin typeface="+mj-lt"/>
              </a:rPr>
              <a:t>To celebrate and showcase local talent</a:t>
            </a:r>
          </a:p>
          <a:p>
            <a:pPr marL="0" indent="0">
              <a:buNone/>
            </a:pPr>
            <a:r>
              <a:rPr lang="en-IE" dirty="0" smtClean="0">
                <a:solidFill>
                  <a:schemeClr val="bg1"/>
                </a:solidFill>
                <a:latin typeface="+mj-lt"/>
              </a:rPr>
              <a:t>To showcase and provide outlets for local produce</a:t>
            </a:r>
          </a:p>
          <a:p>
            <a:pPr marL="0" indent="0">
              <a:buNone/>
            </a:pPr>
            <a:r>
              <a:rPr lang="en-IE" dirty="0" smtClean="0">
                <a:solidFill>
                  <a:schemeClr val="bg1"/>
                </a:solidFill>
                <a:latin typeface="+mj-lt"/>
              </a:rPr>
              <a:t>To develop community cohesion in celebration</a:t>
            </a:r>
          </a:p>
          <a:p>
            <a:pPr marL="0" indent="0">
              <a:buNone/>
            </a:pPr>
            <a:r>
              <a:rPr lang="en-IE" dirty="0" smtClean="0">
                <a:solidFill>
                  <a:schemeClr val="bg1"/>
                </a:solidFill>
                <a:latin typeface="+mj-lt"/>
              </a:rPr>
              <a:t>Increase footfall and spend</a:t>
            </a:r>
          </a:p>
          <a:p>
            <a:pPr marL="0" indent="0">
              <a:buNone/>
            </a:pPr>
            <a:r>
              <a:rPr lang="en-IE" dirty="0" smtClean="0">
                <a:solidFill>
                  <a:schemeClr val="bg1"/>
                </a:solidFill>
                <a:latin typeface="+mj-lt"/>
              </a:rPr>
              <a:t>To measure and evaluate performance</a:t>
            </a:r>
          </a:p>
          <a:p>
            <a:endParaRPr lang="en-IE" dirty="0">
              <a:solidFill>
                <a:schemeClr val="bg1"/>
              </a:solidFill>
              <a:latin typeface="+mj-lt"/>
            </a:endParaRPr>
          </a:p>
        </p:txBody>
      </p:sp>
      <p:sp>
        <p:nvSpPr>
          <p:cNvPr id="2" name="Title 1"/>
          <p:cNvSpPr>
            <a:spLocks noGrp="1"/>
          </p:cNvSpPr>
          <p:nvPr>
            <p:ph type="title"/>
          </p:nvPr>
        </p:nvSpPr>
        <p:spPr/>
        <p:txBody>
          <a:bodyPr>
            <a:normAutofit/>
          </a:bodyPr>
          <a:lstStyle/>
          <a:p>
            <a:r>
              <a:rPr lang="en-IE" dirty="0" smtClean="0">
                <a:solidFill>
                  <a:schemeClr val="bg1"/>
                </a:solidFill>
              </a:rPr>
              <a:t>Yulefest Objectives</a:t>
            </a:r>
            <a:endParaRPr lang="en-IE" dirty="0">
              <a:solidFill>
                <a:schemeClr val="bg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mulholland\Documents\kilkenny_christmas.jpeg"/>
          <p:cNvPicPr>
            <a:picLocks noGrp="1" noChangeAspect="1" noChangeArrowheads="1"/>
          </p:cNvPicPr>
          <p:nvPr>
            <p:ph idx="1"/>
          </p:nvPr>
        </p:nvPicPr>
        <p:blipFill>
          <a:blip r:embed="rId2" cstate="print"/>
          <a:srcRect/>
          <a:stretch>
            <a:fillRect/>
          </a:stretch>
        </p:blipFill>
        <p:spPr bwMode="auto">
          <a:xfrm>
            <a:off x="1331518" y="1556791"/>
            <a:ext cx="6480964" cy="4751933"/>
          </a:xfrm>
          <a:prstGeom prst="rect">
            <a:avLst/>
          </a:prstGeom>
          <a:noFill/>
        </p:spPr>
      </p:pic>
      <p:sp>
        <p:nvSpPr>
          <p:cNvPr id="2" name="Title 1"/>
          <p:cNvSpPr>
            <a:spLocks noGrp="1"/>
          </p:cNvSpPr>
          <p:nvPr>
            <p:ph type="title"/>
          </p:nvPr>
        </p:nvSpPr>
        <p:spPr>
          <a:xfrm>
            <a:off x="457200" y="274638"/>
            <a:ext cx="8229600" cy="850106"/>
          </a:xfrm>
        </p:spPr>
        <p:txBody>
          <a:bodyPr>
            <a:normAutofit/>
          </a:bodyPr>
          <a:lstStyle/>
          <a:p>
            <a:r>
              <a:rPr lang="en-IE" sz="3600" dirty="0" smtClean="0">
                <a:solidFill>
                  <a:schemeClr val="bg1"/>
                </a:solidFill>
              </a:rPr>
              <a:t>Kilkenny’s Suitability </a:t>
            </a:r>
            <a:endParaRPr lang="en-IE" sz="3600" dirty="0">
              <a:solidFill>
                <a:schemeClr val="bg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solidFill>
                  <a:schemeClr val="bg1"/>
                </a:solidFill>
              </a:rPr>
              <a:t>Quality Venues and Events</a:t>
            </a:r>
            <a:endParaRPr lang="en-IE" dirty="0">
              <a:solidFill>
                <a:schemeClr val="bg1"/>
              </a:solidFill>
            </a:endParaRPr>
          </a:p>
        </p:txBody>
      </p:sp>
      <p:pic>
        <p:nvPicPr>
          <p:cNvPr id="1026" name="Picture 2" descr="C:\Users\user\Desktop\2017 images YF\Images\Family Sleigh Butler gardens.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43000" y="1524000"/>
            <a:ext cx="6858000" cy="45720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mmulholland\Documents\Santa-run.jpg"/>
          <p:cNvPicPr>
            <a:picLocks noGrp="1" noChangeAspect="1" noChangeArrowheads="1"/>
          </p:cNvPicPr>
          <p:nvPr>
            <p:ph idx="1"/>
          </p:nvPr>
        </p:nvPicPr>
        <p:blipFill>
          <a:blip r:embed="rId2" cstate="print"/>
          <a:stretch>
            <a:fillRect/>
          </a:stretch>
        </p:blipFill>
        <p:spPr bwMode="auto">
          <a:xfrm>
            <a:off x="1406769" y="1524000"/>
            <a:ext cx="6330462" cy="4572000"/>
          </a:xfrm>
          <a:prstGeom prst="rect">
            <a:avLst/>
          </a:prstGeom>
          <a:noFill/>
        </p:spPr>
      </p:pic>
      <p:sp>
        <p:nvSpPr>
          <p:cNvPr id="2" name="Title 1"/>
          <p:cNvSpPr>
            <a:spLocks noGrp="1"/>
          </p:cNvSpPr>
          <p:nvPr>
            <p:ph type="title"/>
          </p:nvPr>
        </p:nvSpPr>
        <p:spPr/>
        <p:txBody>
          <a:bodyPr/>
          <a:lstStyle/>
          <a:p>
            <a:r>
              <a:rPr lang="en-IE" dirty="0" smtClean="0">
                <a:solidFill>
                  <a:schemeClr val="bg1"/>
                </a:solidFill>
              </a:rPr>
              <a:t>Community Cohesion</a:t>
            </a:r>
            <a:endParaRPr lang="en-IE" dirty="0">
              <a:solidFill>
                <a:schemeClr val="bg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IE"/>
          </a:p>
        </p:txBody>
      </p:sp>
      <p:sp>
        <p:nvSpPr>
          <p:cNvPr id="3" name="Title 2"/>
          <p:cNvSpPr>
            <a:spLocks noGrp="1"/>
          </p:cNvSpPr>
          <p:nvPr>
            <p:ph type="title"/>
          </p:nvPr>
        </p:nvSpPr>
        <p:spPr/>
        <p:txBody>
          <a:bodyPr/>
          <a:lstStyle/>
          <a:p>
            <a:endParaRPr lang="en-IE"/>
          </a:p>
        </p:txBody>
      </p:sp>
      <p:pic>
        <p:nvPicPr>
          <p:cNvPr id="2050" name="Picture 2" descr="C:\Users\user\Desktop\2017 images YF\Images\7-_U9A175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668963" y="-3398838"/>
            <a:ext cx="20481926" cy="136556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0596488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553</TotalTime>
  <Words>1159</Words>
  <Application>Microsoft Office PowerPoint</Application>
  <PresentationFormat>On-screen Show (4:3)</PresentationFormat>
  <Paragraphs>118</Paragraphs>
  <Slides>30</Slides>
  <Notes>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Paper</vt:lpstr>
      <vt:lpstr>Yulefest Kilkenny</vt:lpstr>
      <vt:lpstr>Mission Statement</vt:lpstr>
      <vt:lpstr>Vision</vt:lpstr>
      <vt:lpstr>Facts to Remember</vt:lpstr>
      <vt:lpstr>Yulefest Objectives</vt:lpstr>
      <vt:lpstr>Kilkenny’s Suitability </vt:lpstr>
      <vt:lpstr>Quality Venues and Events</vt:lpstr>
      <vt:lpstr>Community Cohesion</vt:lpstr>
      <vt:lpstr>Slide 9</vt:lpstr>
      <vt:lpstr>Showcase local</vt:lpstr>
      <vt:lpstr>Create -Festival atmosphere</vt:lpstr>
      <vt:lpstr>Support local Producers</vt:lpstr>
      <vt:lpstr>    Community Inclusion</vt:lpstr>
      <vt:lpstr>Family</vt:lpstr>
      <vt:lpstr>Community participation</vt:lpstr>
      <vt:lpstr>James Stephens Army Barracks</vt:lpstr>
      <vt:lpstr>James Stephens Army Barracks</vt:lpstr>
      <vt:lpstr>U- Casadh Star Project –Yulefest Funding</vt:lpstr>
      <vt:lpstr>What the PPN are funding over Yulefest</vt:lpstr>
      <vt:lpstr>What the PPN are funding over Yulefest</vt:lpstr>
      <vt:lpstr>Potential</vt:lpstr>
      <vt:lpstr>Seo Linn are an energetic and fun young band that burst onto the Irish music scene with their powerful originals and unique take on contemporary songs with a particular passion for Gaeilge.</vt:lpstr>
      <vt:lpstr>Presenters from the station will be on the streets of the Marble City each Saturday in December looking for the next big thing! Whether you’re a solo performer or in a band, they want to hear your talent. The winner will receive some amazing prizes, along with airplay on the market leading radio station. Check out beat102103.com and listen in to Irishbeats on Sunday evenings.</vt:lpstr>
      <vt:lpstr> On 2nd December 2017, Notable Works will stage a very special production of Handel’s Messiah as part of Yulefest Kilkenny’s Christmas program.   </vt:lpstr>
      <vt:lpstr>With a career spanning five decades, Paul Brady, singer, songwriter and multi-instrumentalist is one of contemporary music’s most enduringly popular artists. Saturday December 16th @ St Canices Cathedral.</vt:lpstr>
      <vt:lpstr> The Dublin Ukulele Collective (DUC) is a forty-plus piece ukulele harmony band with a high feel-good-factor and watching them perform, the fun is obvious. Members range in age up to 70+ and they perform a diverse repertoire of songs which reflect their age span.</vt:lpstr>
      <vt:lpstr>Interest &amp; media attention to date</vt:lpstr>
      <vt:lpstr>Sponsors /Media Partners/ Support</vt:lpstr>
      <vt:lpstr>What would I like from you?</vt:lpstr>
      <vt:lpstr>Don’t Miss the Opportunity Help us to Create the Best   Yulefest Kilkenny   </vt:lpstr>
    </vt:vector>
  </TitlesOfParts>
  <Company>Kilkenny County Council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 A Christmas Festival</dc:title>
  <dc:creator>temp</dc:creator>
  <cp:lastModifiedBy>brkelly</cp:lastModifiedBy>
  <cp:revision>38</cp:revision>
  <dcterms:created xsi:type="dcterms:W3CDTF">2016-07-17T18:43:36Z</dcterms:created>
  <dcterms:modified xsi:type="dcterms:W3CDTF">2017-11-20T12:34:25Z</dcterms:modified>
</cp:coreProperties>
</file>